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4" r:id="rId15"/>
    <p:sldId id="275" r:id="rId16"/>
    <p:sldId id="277" r:id="rId17"/>
    <p:sldId id="278" r:id="rId18"/>
    <p:sldId id="280" r:id="rId19"/>
    <p:sldId id="279"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1" d="100"/>
          <a:sy n="101" d="100"/>
        </p:scale>
        <p:origin x="8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3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333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715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019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538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9420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566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150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703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691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17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220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212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05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74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88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596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6DFF08F-DC6B-4601-B491-B0F83F6DD2DA}" type="datetimeFigureOut">
              <a:rPr lang="en-US" smtClean="0"/>
              <a:pPr/>
              <a:t>6/18/2018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45990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000" b="1" dirty="0" smtClean="0"/>
              <a:t>The Russian Blue</a:t>
            </a:r>
            <a:endParaRPr lang="en-CA" sz="6000" b="1" dirty="0"/>
          </a:p>
        </p:txBody>
      </p:sp>
      <p:sp>
        <p:nvSpPr>
          <p:cNvPr id="3" name="Subtitle 2"/>
          <p:cNvSpPr>
            <a:spLocks noGrp="1"/>
          </p:cNvSpPr>
          <p:nvPr>
            <p:ph type="subTitle" idx="1"/>
          </p:nvPr>
        </p:nvSpPr>
        <p:spPr/>
        <p:txBody>
          <a:bodyPr>
            <a:normAutofit/>
          </a:bodyPr>
          <a:lstStyle/>
          <a:p>
            <a:r>
              <a:rPr lang="en-CA" sz="3600" b="1" dirty="0" smtClean="0">
                <a:solidFill>
                  <a:srgbClr val="3333CC"/>
                </a:solidFill>
              </a:rPr>
              <a:t>… an illustration of the </a:t>
            </a:r>
          </a:p>
          <a:p>
            <a:r>
              <a:rPr lang="en-CA" sz="3600" b="1" dirty="0" smtClean="0">
                <a:solidFill>
                  <a:srgbClr val="3333CC"/>
                </a:solidFill>
              </a:rPr>
              <a:t>CCA standard</a:t>
            </a:r>
            <a:endParaRPr lang="en-CA" sz="3600" b="1" dirty="0">
              <a:solidFill>
                <a:srgbClr val="3333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952" y="118124"/>
            <a:ext cx="4440936" cy="6703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164" y="4289283"/>
            <a:ext cx="2531428" cy="252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344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a:bodyPr>
          <a:lstStyle/>
          <a:p>
            <a:pPr>
              <a:lnSpc>
                <a:spcPct val="90000"/>
              </a:lnSpc>
            </a:pPr>
            <a:r>
              <a:rPr lang="en-US" sz="2800" b="1" dirty="0" smtClean="0">
                <a:solidFill>
                  <a:srgbClr val="3333CC"/>
                </a:solidFill>
              </a:rPr>
              <a:t>OBJECTIONS</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7924800" cy="4242816"/>
          </a:xfrm>
        </p:spPr>
        <p:txBody>
          <a:bodyPr/>
          <a:lstStyle/>
          <a:p>
            <a:pPr lvl="0" fontAlgn="base"/>
            <a:r>
              <a:rPr lang="en-US" b="1" dirty="0">
                <a:solidFill>
                  <a:schemeClr val="bg2">
                    <a:lumMod val="50000"/>
                  </a:schemeClr>
                </a:solidFill>
              </a:rPr>
              <a:t>Exaggerated pinch or whisker break.	</a:t>
            </a:r>
            <a:r>
              <a:rPr lang="en-US" b="1" dirty="0" smtClean="0">
                <a:solidFill>
                  <a:schemeClr val="bg2">
                    <a:lumMod val="50000"/>
                  </a:schemeClr>
                </a:solidFill>
              </a:rPr>
              <a:t>       1-3</a:t>
            </a:r>
            <a:endParaRPr lang="en-CA" dirty="0">
              <a:solidFill>
                <a:schemeClr val="bg2">
                  <a:lumMod val="50000"/>
                </a:schemeClr>
              </a:solidFill>
            </a:endParaRPr>
          </a:p>
          <a:p>
            <a:pPr lvl="0" fontAlgn="base"/>
            <a:r>
              <a:rPr lang="en-US" b="1" dirty="0">
                <a:solidFill>
                  <a:schemeClr val="bg2">
                    <a:lumMod val="50000"/>
                  </a:schemeClr>
                </a:solidFill>
              </a:rPr>
              <a:t>Nose break or stop.	</a:t>
            </a:r>
            <a:r>
              <a:rPr lang="en-US" b="1" dirty="0" smtClean="0">
                <a:solidFill>
                  <a:schemeClr val="bg2">
                    <a:lumMod val="50000"/>
                  </a:schemeClr>
                </a:solidFill>
              </a:rPr>
              <a:t>                                       1-3</a:t>
            </a:r>
            <a:endParaRPr lang="en-CA" dirty="0">
              <a:solidFill>
                <a:schemeClr val="bg2">
                  <a:lumMod val="50000"/>
                </a:schemeClr>
              </a:solidFill>
            </a:endParaRPr>
          </a:p>
          <a:p>
            <a:pPr lvl="0" fontAlgn="base"/>
            <a:r>
              <a:rPr lang="en-US" b="1" dirty="0">
                <a:solidFill>
                  <a:schemeClr val="bg2">
                    <a:lumMod val="50000"/>
                  </a:schemeClr>
                </a:solidFill>
              </a:rPr>
              <a:t>Dull eyes.	</a:t>
            </a:r>
            <a:r>
              <a:rPr lang="en-US" b="1" dirty="0" smtClean="0">
                <a:solidFill>
                  <a:schemeClr val="bg2">
                    <a:lumMod val="50000"/>
                  </a:schemeClr>
                </a:solidFill>
              </a:rPr>
              <a:t>                                                    1-3</a:t>
            </a:r>
            <a:endParaRPr lang="en-CA" dirty="0">
              <a:solidFill>
                <a:schemeClr val="bg2">
                  <a:lumMod val="50000"/>
                </a:schemeClr>
              </a:solidFill>
            </a:endParaRPr>
          </a:p>
          <a:p>
            <a:pPr lvl="0" fontAlgn="base"/>
            <a:r>
              <a:rPr lang="en-US" b="1" dirty="0" smtClean="0">
                <a:solidFill>
                  <a:schemeClr val="bg2">
                    <a:lumMod val="50000"/>
                  </a:schemeClr>
                </a:solidFill>
              </a:rPr>
              <a:t>Lusterless </a:t>
            </a:r>
            <a:r>
              <a:rPr lang="en-US" b="1" dirty="0">
                <a:solidFill>
                  <a:schemeClr val="bg2">
                    <a:lumMod val="50000"/>
                  </a:schemeClr>
                </a:solidFill>
              </a:rPr>
              <a:t>coat.	</a:t>
            </a:r>
            <a:r>
              <a:rPr lang="en-US" b="1" dirty="0" smtClean="0">
                <a:solidFill>
                  <a:schemeClr val="bg2">
                    <a:lumMod val="50000"/>
                  </a:schemeClr>
                </a:solidFill>
              </a:rPr>
              <a:t>                                              1-3</a:t>
            </a:r>
            <a:endParaRPr lang="en-CA" dirty="0">
              <a:solidFill>
                <a:schemeClr val="bg2">
                  <a:lumMod val="50000"/>
                </a:schemeClr>
              </a:solidFill>
            </a:endParaRPr>
          </a:p>
          <a:p>
            <a:pPr marL="0" indent="0">
              <a:buNone/>
            </a:pPr>
            <a:endParaRPr lang="en-CA" b="1" dirty="0">
              <a:solidFill>
                <a:schemeClr val="bg2">
                  <a:lumMod val="50000"/>
                </a:schemeClr>
              </a:solidFill>
            </a:endParaRPr>
          </a:p>
        </p:txBody>
      </p:sp>
      <p:sp>
        <p:nvSpPr>
          <p:cNvPr id="4" name="TextBox 3"/>
          <p:cNvSpPr txBox="1"/>
          <p:nvPr/>
        </p:nvSpPr>
        <p:spPr>
          <a:xfrm>
            <a:off x="6205728" y="1609344"/>
            <a:ext cx="3730752" cy="369332"/>
          </a:xfrm>
          <a:prstGeom prst="rect">
            <a:avLst/>
          </a:prstGeom>
          <a:noFill/>
        </p:spPr>
        <p:txBody>
          <a:bodyPr wrap="square" rtlCol="0">
            <a:spAutoFit/>
          </a:bodyPr>
          <a:lstStyle/>
          <a:p>
            <a:r>
              <a:rPr lang="en-US" b="1" dirty="0">
                <a:solidFill>
                  <a:schemeClr val="bg1">
                    <a:lumMod val="95000"/>
                    <a:lumOff val="5000"/>
                  </a:schemeClr>
                </a:solidFill>
              </a:rPr>
              <a:t>DEDUCT</a:t>
            </a:r>
            <a:endParaRPr lang="en-CA" dirty="0">
              <a:solidFill>
                <a:schemeClr val="bg1">
                  <a:lumMod val="95000"/>
                  <a:lumOff val="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017" y="451106"/>
            <a:ext cx="3480628" cy="3706116"/>
          </a:xfrm>
          <a:prstGeom prst="rect">
            <a:avLst/>
          </a:prstGeom>
        </p:spPr>
      </p:pic>
    </p:spTree>
    <p:extLst>
      <p:ext uri="{BB962C8B-B14F-4D97-AF65-F5344CB8AC3E}">
        <p14:creationId xmlns:p14="http://schemas.microsoft.com/office/powerpoint/2010/main" val="385664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a:bodyPr>
          <a:lstStyle/>
          <a:p>
            <a:pPr>
              <a:lnSpc>
                <a:spcPct val="90000"/>
              </a:lnSpc>
            </a:pPr>
            <a:r>
              <a:rPr lang="en-CA" sz="4000" b="1" dirty="0">
                <a:solidFill>
                  <a:srgbClr val="3333CC"/>
                </a:solidFill>
              </a:rPr>
              <a:t>Handling</a:t>
            </a:r>
            <a:endParaRPr lang="en-US" sz="4000" b="1" cap="none" dirty="0">
              <a:ln>
                <a:noFill/>
              </a:ln>
              <a:solidFill>
                <a:srgbClr val="3333CC"/>
              </a:solidFill>
            </a:endParaRPr>
          </a:p>
        </p:txBody>
      </p:sp>
      <p:sp>
        <p:nvSpPr>
          <p:cNvPr id="3" name="Content Placeholder 2"/>
          <p:cNvSpPr>
            <a:spLocks noGrp="1"/>
          </p:cNvSpPr>
          <p:nvPr>
            <p:ph idx="1"/>
          </p:nvPr>
        </p:nvSpPr>
        <p:spPr>
          <a:xfrm>
            <a:off x="950976" y="1304544"/>
            <a:ext cx="7949184" cy="5023104"/>
          </a:xfrm>
        </p:spPr>
        <p:txBody>
          <a:bodyPr>
            <a:normAutofit/>
          </a:bodyPr>
          <a:lstStyle/>
          <a:p>
            <a:pPr lvl="0" fontAlgn="base"/>
            <a:r>
              <a:rPr lang="en-US" sz="2400" b="1" dirty="0">
                <a:solidFill>
                  <a:schemeClr val="bg2">
                    <a:lumMod val="50000"/>
                  </a:schemeClr>
                </a:solidFill>
              </a:rPr>
              <a:t>Prefer all four feet on the ground (security) </a:t>
            </a:r>
          </a:p>
          <a:p>
            <a:pPr lvl="0" fontAlgn="base"/>
            <a:r>
              <a:rPr lang="en-US" sz="2400" b="1" dirty="0" smtClean="0">
                <a:solidFill>
                  <a:schemeClr val="bg2">
                    <a:lumMod val="50000"/>
                  </a:schemeClr>
                </a:solidFill>
              </a:rPr>
              <a:t>Will </a:t>
            </a:r>
            <a:r>
              <a:rPr lang="en-US" sz="2400" b="1" dirty="0">
                <a:solidFill>
                  <a:schemeClr val="bg2">
                    <a:lumMod val="50000"/>
                  </a:schemeClr>
                </a:solidFill>
              </a:rPr>
              <a:t>often respond to a kind voice </a:t>
            </a:r>
            <a:endParaRPr lang="en-US" sz="2400" b="1" dirty="0" smtClean="0">
              <a:solidFill>
                <a:schemeClr val="bg2">
                  <a:lumMod val="50000"/>
                </a:schemeClr>
              </a:solidFill>
            </a:endParaRPr>
          </a:p>
          <a:p>
            <a:pPr lvl="0" fontAlgn="base"/>
            <a:r>
              <a:rPr lang="en-US" sz="2400" b="1" dirty="0" smtClean="0">
                <a:solidFill>
                  <a:schemeClr val="bg2">
                    <a:lumMod val="50000"/>
                  </a:schemeClr>
                </a:solidFill>
              </a:rPr>
              <a:t> </a:t>
            </a:r>
            <a:r>
              <a:rPr lang="en-US" sz="2400" b="1" dirty="0">
                <a:solidFill>
                  <a:schemeClr val="bg2">
                    <a:lumMod val="50000"/>
                  </a:schemeClr>
                </a:solidFill>
              </a:rPr>
              <a:t>Russian Blues have strong feline instincts: </a:t>
            </a:r>
            <a:r>
              <a:rPr lang="en-US" sz="2400" b="1" dirty="0" smtClean="0">
                <a:solidFill>
                  <a:schemeClr val="bg2">
                    <a:lumMod val="50000"/>
                  </a:schemeClr>
                </a:solidFill>
              </a:rPr>
              <a:t> </a:t>
            </a:r>
          </a:p>
          <a:p>
            <a:pPr lvl="1" fontAlgn="base">
              <a:buFont typeface="Courier New" panose="02070309020205020404" pitchFamily="49" charset="0"/>
              <a:buChar char="o"/>
            </a:pPr>
            <a:r>
              <a:rPr lang="en-US" sz="2200" b="1" dirty="0" smtClean="0">
                <a:solidFill>
                  <a:schemeClr val="bg2">
                    <a:lumMod val="50000"/>
                  </a:schemeClr>
                </a:solidFill>
              </a:rPr>
              <a:t>Facing </a:t>
            </a:r>
            <a:r>
              <a:rPr lang="en-US" sz="2200" b="1" dirty="0">
                <a:solidFill>
                  <a:schemeClr val="bg2">
                    <a:lumMod val="50000"/>
                  </a:schemeClr>
                </a:solidFill>
              </a:rPr>
              <a:t>another cat while going in/out of the judging cage may be a recipe for difficulties. </a:t>
            </a:r>
            <a:endParaRPr lang="en-US" sz="2200" b="1" dirty="0" smtClean="0">
              <a:solidFill>
                <a:schemeClr val="bg2">
                  <a:lumMod val="50000"/>
                </a:schemeClr>
              </a:solidFill>
            </a:endParaRPr>
          </a:p>
          <a:p>
            <a:pPr lvl="1" fontAlgn="base">
              <a:buFont typeface="Courier New" panose="02070309020205020404" pitchFamily="49" charset="0"/>
              <a:buChar char="o"/>
            </a:pPr>
            <a:r>
              <a:rPr lang="en-US" sz="2200" b="1" dirty="0" smtClean="0">
                <a:solidFill>
                  <a:schemeClr val="bg2">
                    <a:lumMod val="50000"/>
                  </a:schemeClr>
                </a:solidFill>
              </a:rPr>
              <a:t> </a:t>
            </a:r>
            <a:r>
              <a:rPr lang="en-US" sz="2200" b="1" dirty="0">
                <a:solidFill>
                  <a:schemeClr val="bg2">
                    <a:lumMod val="50000"/>
                  </a:schemeClr>
                </a:solidFill>
              </a:rPr>
              <a:t>Hard to bluff—may not let you try more than once to get them out of the judging cage. </a:t>
            </a:r>
            <a:endParaRPr lang="en-US" sz="2200" b="1" dirty="0" smtClean="0">
              <a:solidFill>
                <a:schemeClr val="bg2">
                  <a:lumMod val="50000"/>
                </a:schemeClr>
              </a:solidFill>
            </a:endParaRPr>
          </a:p>
          <a:p>
            <a:pPr lvl="0" fontAlgn="base"/>
            <a:r>
              <a:rPr lang="en-US" sz="2400" b="1" dirty="0" smtClean="0">
                <a:solidFill>
                  <a:schemeClr val="bg2">
                    <a:lumMod val="50000"/>
                  </a:schemeClr>
                </a:solidFill>
              </a:rPr>
              <a:t> </a:t>
            </a:r>
            <a:r>
              <a:rPr lang="en-US" sz="2400" b="1" dirty="0">
                <a:solidFill>
                  <a:schemeClr val="bg2">
                    <a:lumMod val="50000"/>
                  </a:schemeClr>
                </a:solidFill>
              </a:rPr>
              <a:t>Enjoy a feather or other toys, but may be startled by or fearful of large/noisy teasers</a:t>
            </a:r>
            <a:r>
              <a:rPr lang="en-US" sz="2400" b="1" dirty="0"/>
              <a:t>. </a:t>
            </a:r>
            <a:endParaRPr lang="en-US" sz="2400" b="1" dirty="0" smtClean="0"/>
          </a:p>
          <a:p>
            <a:pPr marL="0" lvl="0" indent="0" fontAlgn="base">
              <a:buNone/>
            </a:pPr>
            <a:endParaRPr lang="en-CA" b="1" dirty="0"/>
          </a:p>
        </p:txBody>
      </p:sp>
    </p:spTree>
    <p:extLst>
      <p:ext uri="{BB962C8B-B14F-4D97-AF65-F5344CB8AC3E}">
        <p14:creationId xmlns:p14="http://schemas.microsoft.com/office/powerpoint/2010/main" val="194939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10032556" cy="707136"/>
          </a:xfrm>
        </p:spPr>
        <p:txBody>
          <a:bodyPr>
            <a:noAutofit/>
          </a:bodyPr>
          <a:lstStyle/>
          <a:p>
            <a:pPr>
              <a:lnSpc>
                <a:spcPct val="90000"/>
              </a:lnSpc>
            </a:pPr>
            <a:r>
              <a:rPr lang="en-US" sz="3200" b="1" dirty="0">
                <a:solidFill>
                  <a:srgbClr val="3333CC"/>
                </a:solidFill>
              </a:rPr>
              <a:t>THANK YOU for your interest and attention!</a:t>
            </a:r>
            <a:endParaRPr lang="en-US" sz="3200" b="1" cap="none" dirty="0">
              <a:ln>
                <a:noFill/>
              </a:ln>
              <a:solidFill>
                <a:srgbClr val="3333CC"/>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15" y="1536574"/>
            <a:ext cx="7309190" cy="4841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031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2064" y="97536"/>
            <a:ext cx="11765280" cy="5388864"/>
          </a:xfrm>
        </p:spPr>
        <p:txBody>
          <a:bodyPr>
            <a:normAutofit/>
          </a:bodyPr>
          <a:lstStyle/>
          <a:p>
            <a:pPr marL="0" indent="0" algn="ctr">
              <a:buNone/>
            </a:pPr>
            <a:r>
              <a:rPr lang="en-US" sz="4000" b="1" dirty="0">
                <a:solidFill>
                  <a:srgbClr val="3333CC"/>
                </a:solidFill>
              </a:rPr>
              <a:t>Quiz </a:t>
            </a:r>
            <a:endParaRPr lang="en-US" sz="4000" b="1" dirty="0" smtClean="0">
              <a:solidFill>
                <a:srgbClr val="3333CC"/>
              </a:solidFill>
            </a:endParaRPr>
          </a:p>
          <a:p>
            <a:pPr marL="0" indent="0" algn="ctr">
              <a:buNone/>
            </a:pPr>
            <a:r>
              <a:rPr lang="en-US" sz="4000" b="1" dirty="0" smtClean="0">
                <a:solidFill>
                  <a:srgbClr val="3333CC"/>
                </a:solidFill>
              </a:rPr>
              <a:t>(</a:t>
            </a:r>
            <a:r>
              <a:rPr lang="en-US" sz="3200" b="1" dirty="0" smtClean="0">
                <a:solidFill>
                  <a:srgbClr val="3333CC"/>
                </a:solidFill>
              </a:rPr>
              <a:t>the</a:t>
            </a:r>
            <a:r>
              <a:rPr lang="en-US" sz="4000" b="1" dirty="0" smtClean="0">
                <a:solidFill>
                  <a:srgbClr val="3333CC"/>
                </a:solidFill>
              </a:rPr>
              <a:t> </a:t>
            </a:r>
            <a:r>
              <a:rPr lang="en-US" sz="3200" b="1" dirty="0" smtClean="0">
                <a:solidFill>
                  <a:srgbClr val="3333CC"/>
                </a:solidFill>
              </a:rPr>
              <a:t>idea </a:t>
            </a:r>
            <a:r>
              <a:rPr lang="en-US" sz="3200" b="1" dirty="0">
                <a:solidFill>
                  <a:srgbClr val="3333CC"/>
                </a:solidFill>
              </a:rPr>
              <a:t>and </a:t>
            </a:r>
            <a:r>
              <a:rPr lang="en-US" sz="3200" b="1" dirty="0" smtClean="0">
                <a:solidFill>
                  <a:srgbClr val="3333CC"/>
                </a:solidFill>
              </a:rPr>
              <a:t>execution - Amanda </a:t>
            </a:r>
            <a:r>
              <a:rPr lang="en-US" sz="3200" b="1" dirty="0">
                <a:solidFill>
                  <a:srgbClr val="3333CC"/>
                </a:solidFill>
              </a:rPr>
              <a:t>Bright</a:t>
            </a:r>
            <a:r>
              <a:rPr lang="en-US" sz="4000" b="1" dirty="0">
                <a:solidFill>
                  <a:srgbClr val="3333CC"/>
                </a:solidFill>
              </a:rPr>
              <a:t>)</a:t>
            </a:r>
          </a:p>
          <a:p>
            <a:pPr marL="0" indent="0" algn="ctr">
              <a:buNone/>
            </a:pPr>
            <a:endParaRPr lang="en-US" sz="4000" b="1" dirty="0" smtClean="0">
              <a:solidFill>
                <a:srgbClr val="3333CC"/>
              </a:solidFill>
            </a:endParaRPr>
          </a:p>
          <a:p>
            <a:pPr marL="0" indent="0">
              <a:buNone/>
            </a:pPr>
            <a:r>
              <a:rPr lang="en-US" b="1" dirty="0">
                <a:solidFill>
                  <a:schemeClr val="bg1">
                    <a:lumMod val="95000"/>
                    <a:lumOff val="5000"/>
                  </a:schemeClr>
                </a:solidFill>
              </a:rPr>
              <a:t>Each of the following slides has a </a:t>
            </a:r>
            <a:r>
              <a:rPr lang="en-US" b="1" dirty="0" smtClean="0">
                <a:solidFill>
                  <a:schemeClr val="bg1">
                    <a:lumMod val="95000"/>
                    <a:lumOff val="5000"/>
                  </a:schemeClr>
                </a:solidFill>
              </a:rPr>
              <a:t>picture</a:t>
            </a:r>
          </a:p>
          <a:p>
            <a:pPr marL="0" indent="0">
              <a:buNone/>
            </a:pPr>
            <a:endParaRPr lang="en-US" b="1" dirty="0">
              <a:solidFill>
                <a:schemeClr val="bg1">
                  <a:lumMod val="95000"/>
                  <a:lumOff val="5000"/>
                </a:schemeClr>
              </a:solidFill>
            </a:endParaRPr>
          </a:p>
          <a:p>
            <a:pPr marL="750888" lvl="1" defTabSz="914400" fontAlgn="base">
              <a:lnSpc>
                <a:spcPct val="90000"/>
              </a:lnSpc>
              <a:spcBef>
                <a:spcPct val="25000"/>
              </a:spcBef>
              <a:spcAft>
                <a:spcPct val="15000"/>
              </a:spcAft>
              <a:buClr>
                <a:srgbClr val="2DB6B3"/>
              </a:buClr>
              <a:buSzTx/>
              <a:buFont typeface="Wingdings" panose="05000000000000000000" pitchFamily="2" charset="2"/>
              <a:buChar char="Ø"/>
            </a:pPr>
            <a:r>
              <a:rPr lang="en-US" sz="2000" dirty="0">
                <a:solidFill>
                  <a:srgbClr val="000000"/>
                </a:solidFill>
                <a:latin typeface="Arial"/>
                <a:cs typeface="Arial"/>
              </a:rPr>
              <a:t>Discuss the picture</a:t>
            </a:r>
          </a:p>
          <a:p>
            <a:pPr marL="750888" lvl="1" defTabSz="914400" fontAlgn="base">
              <a:lnSpc>
                <a:spcPct val="90000"/>
              </a:lnSpc>
              <a:spcBef>
                <a:spcPct val="25000"/>
              </a:spcBef>
              <a:spcAft>
                <a:spcPct val="15000"/>
              </a:spcAft>
              <a:buClr>
                <a:srgbClr val="2DB6B3"/>
              </a:buClr>
              <a:buSzTx/>
              <a:buFont typeface="Wingdings" panose="05000000000000000000" pitchFamily="2" charset="2"/>
              <a:buChar char="Ø"/>
            </a:pPr>
            <a:r>
              <a:rPr lang="en-US" sz="2000" dirty="0" smtClean="0">
                <a:solidFill>
                  <a:srgbClr val="000000"/>
                </a:solidFill>
                <a:latin typeface="Arial"/>
                <a:cs typeface="Arial"/>
              </a:rPr>
              <a:t>When </a:t>
            </a:r>
            <a:r>
              <a:rPr lang="en-US" sz="2000" dirty="0">
                <a:solidFill>
                  <a:srgbClr val="000000"/>
                </a:solidFill>
                <a:latin typeface="Arial"/>
                <a:cs typeface="Arial"/>
              </a:rPr>
              <a:t>finished, click to compare analyses</a:t>
            </a:r>
          </a:p>
          <a:p>
            <a:pPr marL="0" indent="0">
              <a:buNone/>
            </a:pPr>
            <a:endParaRPr lang="en-US" sz="1400" dirty="0"/>
          </a:p>
          <a:p>
            <a:pPr marL="0" indent="0">
              <a:buNone/>
            </a:pPr>
            <a:endParaRPr lang="en-US" b="1" dirty="0">
              <a:solidFill>
                <a:srgbClr val="3333CC"/>
              </a:solidFill>
            </a:endParaRPr>
          </a:p>
          <a:p>
            <a:pPr marL="0" indent="0">
              <a:buNone/>
            </a:pPr>
            <a:endParaRPr lang="en-US" b="1" dirty="0">
              <a:solidFill>
                <a:srgbClr val="3333CC"/>
              </a:solidFill>
            </a:endParaRPr>
          </a:p>
        </p:txBody>
      </p:sp>
    </p:spTree>
    <p:extLst>
      <p:ext uri="{BB962C8B-B14F-4D97-AF65-F5344CB8AC3E}">
        <p14:creationId xmlns:p14="http://schemas.microsoft.com/office/powerpoint/2010/main" val="95689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7536"/>
            <a:ext cx="12277344" cy="1719072"/>
          </a:xfrm>
        </p:spPr>
        <p:txBody>
          <a:bodyPr>
            <a:normAutofit/>
          </a:bodyPr>
          <a:lstStyle/>
          <a:p>
            <a:pPr marL="0" indent="0" algn="ctr">
              <a:buNone/>
            </a:pPr>
            <a:r>
              <a:rPr lang="en-US" sz="4000" b="1" dirty="0" smtClean="0">
                <a:solidFill>
                  <a:srgbClr val="3333CC"/>
                </a:solidFill>
              </a:rPr>
              <a:t>Quiz</a:t>
            </a:r>
            <a:endParaRPr lang="en-US" sz="1400" dirty="0"/>
          </a:p>
          <a:p>
            <a:pPr marL="0" indent="0">
              <a:buNone/>
            </a:pPr>
            <a:endParaRPr lang="en-US" b="1" dirty="0">
              <a:solidFill>
                <a:srgbClr val="3333CC"/>
              </a:solidFill>
            </a:endParaRPr>
          </a:p>
          <a:p>
            <a:pPr marL="0" indent="0">
              <a:buNone/>
            </a:pPr>
            <a:endParaRPr lang="en-US" b="1" dirty="0">
              <a:solidFill>
                <a:srgbClr val="3333CC"/>
              </a:solidFill>
            </a:endParaRPr>
          </a:p>
        </p:txBody>
      </p:sp>
      <p:pic>
        <p:nvPicPr>
          <p:cNvPr id="2" name="Picture 1"/>
          <p:cNvPicPr>
            <a:picLocks noChangeAspect="1"/>
          </p:cNvPicPr>
          <p:nvPr/>
        </p:nvPicPr>
        <p:blipFill>
          <a:blip r:embed="rId2"/>
          <a:stretch>
            <a:fillRect/>
          </a:stretch>
        </p:blipFill>
        <p:spPr>
          <a:xfrm>
            <a:off x="4291584" y="1229402"/>
            <a:ext cx="3791712" cy="4622128"/>
          </a:xfrm>
          <a:prstGeom prst="rect">
            <a:avLst/>
          </a:prstGeom>
        </p:spPr>
      </p:pic>
    </p:spTree>
    <p:extLst>
      <p:ext uri="{BB962C8B-B14F-4D97-AF65-F5344CB8AC3E}">
        <p14:creationId xmlns:p14="http://schemas.microsoft.com/office/powerpoint/2010/main" val="369635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7536"/>
            <a:ext cx="12277344" cy="1719072"/>
          </a:xfrm>
        </p:spPr>
        <p:txBody>
          <a:bodyPr>
            <a:normAutofit/>
          </a:bodyPr>
          <a:lstStyle/>
          <a:p>
            <a:pPr marL="0" indent="0" algn="ctr">
              <a:buNone/>
            </a:pPr>
            <a:r>
              <a:rPr lang="en-US" sz="4000" b="1" dirty="0" smtClean="0">
                <a:solidFill>
                  <a:srgbClr val="3333CC"/>
                </a:solidFill>
              </a:rPr>
              <a:t>Quiz</a:t>
            </a:r>
            <a:endParaRPr lang="en-US" sz="1400" dirty="0"/>
          </a:p>
          <a:p>
            <a:pPr marL="0" indent="0">
              <a:buNone/>
            </a:pPr>
            <a:endParaRPr lang="en-US" b="1" dirty="0">
              <a:solidFill>
                <a:srgbClr val="3333CC"/>
              </a:solidFill>
            </a:endParaRPr>
          </a:p>
          <a:p>
            <a:pPr marL="0" indent="0">
              <a:buNone/>
            </a:pPr>
            <a:endParaRPr lang="en-US" b="1" dirty="0">
              <a:solidFill>
                <a:srgbClr val="3333CC"/>
              </a:solidFill>
            </a:endParaRPr>
          </a:p>
        </p:txBody>
      </p:sp>
      <p:pic>
        <p:nvPicPr>
          <p:cNvPr id="2" name="Picture 1"/>
          <p:cNvPicPr>
            <a:picLocks noChangeAspect="1"/>
          </p:cNvPicPr>
          <p:nvPr/>
        </p:nvPicPr>
        <p:blipFill>
          <a:blip r:embed="rId2"/>
          <a:stretch>
            <a:fillRect/>
          </a:stretch>
        </p:blipFill>
        <p:spPr>
          <a:xfrm>
            <a:off x="4291584" y="1229402"/>
            <a:ext cx="4084320" cy="49788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158" y="1229402"/>
            <a:ext cx="9363075" cy="5238750"/>
          </a:xfrm>
          <a:prstGeom prst="rect">
            <a:avLst/>
          </a:prstGeom>
        </p:spPr>
      </p:pic>
    </p:spTree>
    <p:extLst>
      <p:ext uri="{BB962C8B-B14F-4D97-AF65-F5344CB8AC3E}">
        <p14:creationId xmlns:p14="http://schemas.microsoft.com/office/powerpoint/2010/main" val="173602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7536"/>
            <a:ext cx="12277344" cy="975360"/>
          </a:xfrm>
        </p:spPr>
        <p:txBody>
          <a:bodyPr>
            <a:normAutofit/>
          </a:bodyPr>
          <a:lstStyle/>
          <a:p>
            <a:pPr marL="0" indent="0" algn="ctr">
              <a:buNone/>
            </a:pPr>
            <a:r>
              <a:rPr lang="en-US" sz="4000" b="1" dirty="0" smtClean="0">
                <a:solidFill>
                  <a:srgbClr val="3333CC"/>
                </a:solidFill>
              </a:rPr>
              <a:t>Quiz</a:t>
            </a:r>
            <a:endParaRPr lang="en-US" b="1" dirty="0">
              <a:solidFill>
                <a:srgbClr val="3333CC"/>
              </a:solidFill>
            </a:endParaRPr>
          </a:p>
          <a:p>
            <a:pPr marL="0" indent="0">
              <a:buNone/>
            </a:pPr>
            <a:endParaRPr lang="en-US" b="1" dirty="0">
              <a:solidFill>
                <a:srgbClr val="3333CC"/>
              </a:solidFill>
            </a:endParaRPr>
          </a:p>
        </p:txBody>
      </p:sp>
      <p:pic>
        <p:nvPicPr>
          <p:cNvPr id="4" name="Picture 5" descr="ROXANASTASIA'S_BELA_KAROL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91584" y="900218"/>
            <a:ext cx="3816096" cy="57480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651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7536"/>
            <a:ext cx="12277344" cy="1719072"/>
          </a:xfrm>
        </p:spPr>
        <p:txBody>
          <a:bodyPr>
            <a:normAutofit/>
          </a:bodyPr>
          <a:lstStyle/>
          <a:p>
            <a:pPr marL="0" indent="0" algn="ctr">
              <a:buNone/>
            </a:pPr>
            <a:r>
              <a:rPr lang="en-US" sz="4000" b="1" dirty="0" smtClean="0">
                <a:solidFill>
                  <a:srgbClr val="3333CC"/>
                </a:solidFill>
              </a:rPr>
              <a:t>Quiz</a:t>
            </a:r>
            <a:endParaRPr lang="en-US" sz="1400" dirty="0"/>
          </a:p>
          <a:p>
            <a:pPr marL="0" indent="0">
              <a:buNone/>
            </a:pPr>
            <a:endParaRPr lang="en-US" b="1" dirty="0">
              <a:solidFill>
                <a:srgbClr val="3333CC"/>
              </a:solidFill>
            </a:endParaRPr>
          </a:p>
          <a:p>
            <a:pPr marL="0" indent="0">
              <a:buNone/>
            </a:pPr>
            <a:endParaRPr lang="en-US" b="1" dirty="0">
              <a:solidFill>
                <a:srgbClr val="3333CC"/>
              </a:solidFill>
            </a:endParaRPr>
          </a:p>
        </p:txBody>
      </p:sp>
      <p:pic>
        <p:nvPicPr>
          <p:cNvPr id="4" name="Picture 5" descr="ROXANASTASIA'S_BELA_KAROL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91584" y="900218"/>
            <a:ext cx="3816096" cy="57480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568" y="806396"/>
            <a:ext cx="9009888" cy="6025363"/>
          </a:xfrm>
          <a:prstGeom prst="rect">
            <a:avLst/>
          </a:prstGeom>
        </p:spPr>
      </p:pic>
    </p:spTree>
    <p:extLst>
      <p:ext uri="{BB962C8B-B14F-4D97-AF65-F5344CB8AC3E}">
        <p14:creationId xmlns:p14="http://schemas.microsoft.com/office/powerpoint/2010/main" val="324861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7536"/>
            <a:ext cx="12277344" cy="1719072"/>
          </a:xfrm>
        </p:spPr>
        <p:txBody>
          <a:bodyPr>
            <a:normAutofit/>
          </a:bodyPr>
          <a:lstStyle/>
          <a:p>
            <a:pPr marL="0" indent="0" algn="ctr">
              <a:buNone/>
            </a:pPr>
            <a:r>
              <a:rPr lang="en-US" sz="4000" b="1" dirty="0" smtClean="0">
                <a:solidFill>
                  <a:srgbClr val="3333CC"/>
                </a:solidFill>
              </a:rPr>
              <a:t>Quiz</a:t>
            </a:r>
            <a:endParaRPr lang="en-US" sz="1400" dirty="0"/>
          </a:p>
          <a:p>
            <a:pPr marL="0" indent="0">
              <a:buNone/>
            </a:pPr>
            <a:endParaRPr lang="en-US" b="1" dirty="0">
              <a:solidFill>
                <a:srgbClr val="3333CC"/>
              </a:solidFill>
            </a:endParaRPr>
          </a:p>
          <a:p>
            <a:pPr marL="0" indent="0">
              <a:buNone/>
            </a:pPr>
            <a:endParaRPr lang="en-US" b="1" dirty="0">
              <a:solidFill>
                <a:srgbClr val="3333CC"/>
              </a:solidFill>
            </a:endParaRPr>
          </a:p>
        </p:txBody>
      </p:sp>
      <p:pic>
        <p:nvPicPr>
          <p:cNvPr id="3" name="Picture 8" descr="Silverlock's_Cha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95385" y="1363853"/>
            <a:ext cx="7155751" cy="4866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49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7536"/>
            <a:ext cx="12277344" cy="1719072"/>
          </a:xfrm>
        </p:spPr>
        <p:txBody>
          <a:bodyPr>
            <a:normAutofit/>
          </a:bodyPr>
          <a:lstStyle/>
          <a:p>
            <a:pPr marL="0" indent="0" algn="ctr">
              <a:buNone/>
            </a:pPr>
            <a:r>
              <a:rPr lang="en-US" sz="4000" b="1" dirty="0" smtClean="0">
                <a:solidFill>
                  <a:srgbClr val="3333CC"/>
                </a:solidFill>
              </a:rPr>
              <a:t>Quiz</a:t>
            </a:r>
            <a:endParaRPr lang="en-US" sz="1400" dirty="0"/>
          </a:p>
          <a:p>
            <a:pPr marL="0" indent="0">
              <a:buNone/>
            </a:pPr>
            <a:endParaRPr lang="en-US" b="1" dirty="0">
              <a:solidFill>
                <a:srgbClr val="3333CC"/>
              </a:solidFill>
            </a:endParaRPr>
          </a:p>
          <a:p>
            <a:pPr marL="0" indent="0">
              <a:buNone/>
            </a:pPr>
            <a:endParaRPr lang="en-US" b="1" dirty="0">
              <a:solidFill>
                <a:srgbClr val="3333CC"/>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547" y="895350"/>
            <a:ext cx="9620250" cy="5962650"/>
          </a:xfrm>
          <a:prstGeom prst="rect">
            <a:avLst/>
          </a:prstGeom>
        </p:spPr>
      </p:pic>
    </p:spTree>
    <p:extLst>
      <p:ext uri="{BB962C8B-B14F-4D97-AF65-F5344CB8AC3E}">
        <p14:creationId xmlns:p14="http://schemas.microsoft.com/office/powerpoint/2010/main" val="90029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4497388" cy="338328"/>
          </a:xfrm>
        </p:spPr>
        <p:txBody>
          <a:bodyPr>
            <a:normAutofit fontScale="90000"/>
          </a:bodyPr>
          <a:lstStyle/>
          <a:p>
            <a:pPr lvl="0">
              <a:lnSpc>
                <a:spcPct val="90000"/>
              </a:lnSpc>
              <a:spcBef>
                <a:spcPct val="20000"/>
              </a:spcBef>
              <a:spcAft>
                <a:spcPts val="600"/>
              </a:spcAft>
            </a:pPr>
            <a:r>
              <a:rPr lang="en-US" sz="1600" cap="none" dirty="0" smtClean="0">
                <a:ln>
                  <a:noFill/>
                </a:ln>
                <a:solidFill>
                  <a:srgbClr val="146194">
                    <a:lumMod val="75000"/>
                  </a:srgbClr>
                </a:solidFill>
              </a:rPr>
              <a:t/>
            </a:r>
            <a:br>
              <a:rPr lang="en-US" sz="1600" cap="none" dirty="0" smtClean="0">
                <a:ln>
                  <a:noFill/>
                </a:ln>
                <a:solidFill>
                  <a:srgbClr val="146194">
                    <a:lumMod val="75000"/>
                  </a:srgbClr>
                </a:solidFill>
              </a:rPr>
            </a:br>
            <a:endParaRPr lang="en-CA" sz="1600" dirty="0"/>
          </a:p>
        </p:txBody>
      </p:sp>
      <p:sp>
        <p:nvSpPr>
          <p:cNvPr id="3" name="Content Placeholder 2"/>
          <p:cNvSpPr>
            <a:spLocks noGrp="1"/>
          </p:cNvSpPr>
          <p:nvPr>
            <p:ph idx="1"/>
          </p:nvPr>
        </p:nvSpPr>
        <p:spPr>
          <a:xfrm>
            <a:off x="684213" y="1438656"/>
            <a:ext cx="5826315" cy="5242560"/>
          </a:xfrm>
        </p:spPr>
        <p:txBody>
          <a:bodyPr>
            <a:normAutofit lnSpcReduction="10000"/>
          </a:bodyPr>
          <a:lstStyle/>
          <a:p>
            <a:pPr marL="0" indent="0">
              <a:lnSpc>
                <a:spcPct val="90000"/>
              </a:lnSpc>
              <a:buNone/>
            </a:pPr>
            <a:endParaRPr lang="en-US" sz="1600" dirty="0"/>
          </a:p>
          <a:p>
            <a:pPr>
              <a:lnSpc>
                <a:spcPct val="90000"/>
              </a:lnSpc>
            </a:pPr>
            <a:r>
              <a:rPr lang="en-US" sz="1600" b="1" dirty="0" smtClean="0">
                <a:solidFill>
                  <a:srgbClr val="3333CC"/>
                </a:solidFill>
              </a:rPr>
              <a:t>BODY</a:t>
            </a:r>
            <a:r>
              <a:rPr lang="en-US" sz="1600" b="1" dirty="0">
                <a:solidFill>
                  <a:srgbClr val="3333CC"/>
                </a:solidFill>
              </a:rPr>
              <a:t>		</a:t>
            </a:r>
            <a:r>
              <a:rPr lang="en-US" sz="1600" b="1" dirty="0" smtClean="0">
                <a:solidFill>
                  <a:srgbClr val="3333CC"/>
                </a:solidFill>
              </a:rPr>
              <a:t>                             15 </a:t>
            </a:r>
            <a:r>
              <a:rPr lang="en-US" sz="1600" b="1" dirty="0">
                <a:solidFill>
                  <a:srgbClr val="3333CC"/>
                </a:solidFill>
              </a:rPr>
              <a:t>Points</a:t>
            </a:r>
          </a:p>
          <a:p>
            <a:pPr marL="750888" lvl="1">
              <a:lnSpc>
                <a:spcPct val="90000"/>
              </a:lnSpc>
              <a:buClrTx/>
              <a:buFont typeface="Arial" panose="020B0604020202020204" pitchFamily="34" charset="0"/>
              <a:buChar char="•"/>
            </a:pPr>
            <a:r>
              <a:rPr lang="en-US" sz="1400" dirty="0" smtClean="0">
                <a:solidFill>
                  <a:schemeClr val="accent1"/>
                </a:solidFill>
              </a:rPr>
              <a:t>Body </a:t>
            </a:r>
            <a:r>
              <a:rPr lang="en-US" sz="1400" dirty="0">
                <a:solidFill>
                  <a:schemeClr val="accent1"/>
                </a:solidFill>
              </a:rPr>
              <a:t>	</a:t>
            </a:r>
            <a:r>
              <a:rPr lang="en-US" sz="1400" dirty="0" smtClean="0">
                <a:solidFill>
                  <a:schemeClr val="accent1"/>
                </a:solidFill>
              </a:rPr>
              <a:t>            </a:t>
            </a:r>
            <a:r>
              <a:rPr lang="en-US" sz="1400" dirty="0" smtClean="0">
                <a:solidFill>
                  <a:schemeClr val="accent1"/>
                </a:solidFill>
              </a:rPr>
              <a:t>           </a:t>
            </a:r>
            <a:r>
              <a:rPr lang="en-US" sz="1400" dirty="0" smtClean="0">
                <a:solidFill>
                  <a:schemeClr val="accent1"/>
                </a:solidFill>
              </a:rPr>
              <a:t>5</a:t>
            </a:r>
            <a:endParaRPr lang="en-US" sz="1400" dirty="0">
              <a:solidFill>
                <a:schemeClr val="accent1"/>
              </a:solidFill>
            </a:endParaRPr>
          </a:p>
          <a:p>
            <a:pPr marL="750888" lvl="1">
              <a:lnSpc>
                <a:spcPct val="90000"/>
              </a:lnSpc>
              <a:buClrTx/>
              <a:buFont typeface="Arial" panose="020B0604020202020204" pitchFamily="34" charset="0"/>
              <a:buChar char="•"/>
            </a:pPr>
            <a:r>
              <a:rPr lang="en-US" sz="1400" dirty="0" smtClean="0">
                <a:solidFill>
                  <a:schemeClr val="accent1"/>
                </a:solidFill>
              </a:rPr>
              <a:t>Legs and Feet</a:t>
            </a:r>
            <a:r>
              <a:rPr lang="en-US" sz="1400" dirty="0">
                <a:solidFill>
                  <a:schemeClr val="accent1"/>
                </a:solidFill>
              </a:rPr>
              <a:t>	 </a:t>
            </a:r>
            <a:r>
              <a:rPr lang="en-US" sz="1400" dirty="0" smtClean="0">
                <a:solidFill>
                  <a:schemeClr val="accent1"/>
                </a:solidFill>
              </a:rPr>
              <a:t>   </a:t>
            </a:r>
            <a:r>
              <a:rPr lang="en-US" sz="1400" dirty="0">
                <a:solidFill>
                  <a:schemeClr val="accent1"/>
                </a:solidFill>
              </a:rPr>
              <a:t>5</a:t>
            </a:r>
          </a:p>
          <a:p>
            <a:pPr marL="750888" lvl="1">
              <a:lnSpc>
                <a:spcPct val="90000"/>
              </a:lnSpc>
              <a:buClrTx/>
              <a:buFont typeface="Arial" panose="020B0604020202020204" pitchFamily="34" charset="0"/>
              <a:buChar char="•"/>
            </a:pPr>
            <a:r>
              <a:rPr lang="en-US" sz="1400" dirty="0">
                <a:solidFill>
                  <a:schemeClr val="accent1"/>
                </a:solidFill>
              </a:rPr>
              <a:t>Tail		  </a:t>
            </a:r>
            <a:r>
              <a:rPr lang="en-US" sz="1400" dirty="0" smtClean="0">
                <a:solidFill>
                  <a:schemeClr val="accent1"/>
                </a:solidFill>
              </a:rPr>
              <a:t>           5</a:t>
            </a:r>
            <a:endParaRPr lang="en-US" sz="1400" dirty="0">
              <a:solidFill>
                <a:schemeClr val="accent1"/>
              </a:solidFill>
            </a:endParaRPr>
          </a:p>
          <a:p>
            <a:pPr>
              <a:lnSpc>
                <a:spcPct val="90000"/>
              </a:lnSpc>
            </a:pPr>
            <a:r>
              <a:rPr lang="en-US" sz="1600" b="1" dirty="0" smtClean="0">
                <a:solidFill>
                  <a:srgbClr val="3333CC"/>
                </a:solidFill>
              </a:rPr>
              <a:t>HEAD                                       25 </a:t>
            </a:r>
            <a:r>
              <a:rPr lang="en-US" sz="1600" b="1" dirty="0">
                <a:solidFill>
                  <a:srgbClr val="3333CC"/>
                </a:solidFill>
              </a:rPr>
              <a:t>Points</a:t>
            </a:r>
          </a:p>
          <a:p>
            <a:pPr marL="750888" lvl="1">
              <a:lnSpc>
                <a:spcPct val="90000"/>
              </a:lnSpc>
              <a:buClr>
                <a:schemeClr val="bg1"/>
              </a:buClr>
              <a:buFont typeface="Arial" panose="020B0604020202020204" pitchFamily="34" charset="0"/>
              <a:buChar char="•"/>
            </a:pPr>
            <a:r>
              <a:rPr lang="en-US" sz="1400" dirty="0" smtClean="0">
                <a:solidFill>
                  <a:schemeClr val="accent1"/>
                </a:solidFill>
              </a:rPr>
              <a:t>Full face</a:t>
            </a:r>
            <a:r>
              <a:rPr lang="en-US" sz="1400" dirty="0">
                <a:solidFill>
                  <a:schemeClr val="accent1"/>
                </a:solidFill>
              </a:rPr>
              <a:t>	</a:t>
            </a:r>
            <a:r>
              <a:rPr lang="en-US" sz="1400" dirty="0" smtClean="0">
                <a:solidFill>
                  <a:schemeClr val="accent1"/>
                </a:solidFill>
              </a:rPr>
              <a:t>           10</a:t>
            </a:r>
          </a:p>
          <a:p>
            <a:pPr marL="750888" lvl="1">
              <a:lnSpc>
                <a:spcPct val="90000"/>
              </a:lnSpc>
              <a:buClr>
                <a:schemeClr val="bg1"/>
              </a:buClr>
              <a:buFont typeface="Arial" panose="020B0604020202020204" pitchFamily="34" charset="0"/>
              <a:buChar char="•"/>
            </a:pPr>
            <a:r>
              <a:rPr lang="en-US" sz="1400" dirty="0" smtClean="0">
                <a:solidFill>
                  <a:schemeClr val="accent1"/>
                </a:solidFill>
              </a:rPr>
              <a:t>Profile                 </a:t>
            </a:r>
            <a:r>
              <a:rPr lang="en-US" sz="1400" dirty="0" smtClean="0">
                <a:solidFill>
                  <a:schemeClr val="accent1"/>
                </a:solidFill>
              </a:rPr>
              <a:t>       </a:t>
            </a:r>
            <a:r>
              <a:rPr lang="en-US" sz="1400" dirty="0" smtClean="0">
                <a:solidFill>
                  <a:schemeClr val="accent1"/>
                </a:solidFill>
              </a:rPr>
              <a:t>5</a:t>
            </a:r>
            <a:endParaRPr lang="en-US" sz="1400" dirty="0">
              <a:solidFill>
                <a:schemeClr val="accent1"/>
              </a:solidFill>
            </a:endParaRPr>
          </a:p>
          <a:p>
            <a:pPr marL="750888" lvl="1">
              <a:lnSpc>
                <a:spcPct val="90000"/>
              </a:lnSpc>
              <a:buClr>
                <a:schemeClr val="bg1"/>
              </a:buClr>
              <a:buFont typeface="Arial" panose="020B0604020202020204" pitchFamily="34" charset="0"/>
              <a:buChar char="•"/>
            </a:pPr>
            <a:r>
              <a:rPr lang="en-US" sz="1400" dirty="0">
                <a:solidFill>
                  <a:schemeClr val="accent1"/>
                </a:solidFill>
              </a:rPr>
              <a:t>Ears	</a:t>
            </a:r>
            <a:r>
              <a:rPr lang="en-US" sz="1400" dirty="0" smtClean="0">
                <a:solidFill>
                  <a:schemeClr val="accent1"/>
                </a:solidFill>
              </a:rPr>
              <a:t>            </a:t>
            </a:r>
            <a:r>
              <a:rPr lang="en-US" sz="1400" dirty="0" smtClean="0">
                <a:solidFill>
                  <a:schemeClr val="accent1"/>
                </a:solidFill>
              </a:rPr>
              <a:t>          </a:t>
            </a:r>
            <a:r>
              <a:rPr lang="en-US" sz="1400" dirty="0">
                <a:solidFill>
                  <a:schemeClr val="accent1"/>
                </a:solidFill>
              </a:rPr>
              <a:t>5</a:t>
            </a:r>
          </a:p>
          <a:p>
            <a:pPr marL="750888" lvl="1">
              <a:lnSpc>
                <a:spcPct val="90000"/>
              </a:lnSpc>
              <a:buClr>
                <a:schemeClr val="bg1"/>
              </a:buClr>
              <a:buFont typeface="Arial" panose="020B0604020202020204" pitchFamily="34" charset="0"/>
              <a:buChar char="•"/>
            </a:pPr>
            <a:r>
              <a:rPr lang="en-US" sz="1400" dirty="0">
                <a:solidFill>
                  <a:schemeClr val="accent1"/>
                </a:solidFill>
              </a:rPr>
              <a:t>Eyes	</a:t>
            </a:r>
            <a:r>
              <a:rPr lang="en-US" sz="1400" dirty="0" smtClean="0">
                <a:solidFill>
                  <a:schemeClr val="accent1"/>
                </a:solidFill>
              </a:rPr>
              <a:t>        </a:t>
            </a:r>
            <a:r>
              <a:rPr lang="en-US" sz="1400" dirty="0" smtClean="0">
                <a:solidFill>
                  <a:schemeClr val="accent1"/>
                </a:solidFill>
              </a:rPr>
              <a:t>              </a:t>
            </a:r>
            <a:r>
              <a:rPr lang="en-US" sz="1400" dirty="0" smtClean="0">
                <a:solidFill>
                  <a:schemeClr val="accent1"/>
                </a:solidFill>
              </a:rPr>
              <a:t>5</a:t>
            </a:r>
            <a:endParaRPr lang="en-US" sz="1400" dirty="0">
              <a:solidFill>
                <a:schemeClr val="accent1"/>
              </a:solidFill>
            </a:endParaRPr>
          </a:p>
          <a:p>
            <a:pPr marL="0" indent="0">
              <a:lnSpc>
                <a:spcPct val="90000"/>
              </a:lnSpc>
              <a:buNone/>
            </a:pPr>
            <a:endParaRPr lang="en-US" sz="1600" dirty="0"/>
          </a:p>
          <a:p>
            <a:pPr>
              <a:lnSpc>
                <a:spcPct val="90000"/>
              </a:lnSpc>
            </a:pPr>
            <a:r>
              <a:rPr lang="en-US" sz="1600" b="1" dirty="0" smtClean="0">
                <a:solidFill>
                  <a:srgbClr val="3333CC"/>
                </a:solidFill>
              </a:rPr>
              <a:t>COAT</a:t>
            </a:r>
            <a:r>
              <a:rPr lang="en-US" sz="1600" b="1" dirty="0">
                <a:solidFill>
                  <a:srgbClr val="3333CC"/>
                </a:solidFill>
              </a:rPr>
              <a:t>		       </a:t>
            </a:r>
            <a:r>
              <a:rPr lang="en-US" sz="1600" b="1" dirty="0" smtClean="0">
                <a:solidFill>
                  <a:srgbClr val="3333CC"/>
                </a:solidFill>
              </a:rPr>
              <a:t>                      25 </a:t>
            </a:r>
            <a:r>
              <a:rPr lang="en-US" sz="1600" b="1" dirty="0">
                <a:solidFill>
                  <a:srgbClr val="3333CC"/>
                </a:solidFill>
              </a:rPr>
              <a:t>Points</a:t>
            </a:r>
          </a:p>
          <a:p>
            <a:pPr>
              <a:lnSpc>
                <a:spcPct val="90000"/>
              </a:lnSpc>
            </a:pPr>
            <a:r>
              <a:rPr lang="en-US" sz="1600" b="1" dirty="0" smtClean="0">
                <a:solidFill>
                  <a:srgbClr val="3333CC"/>
                </a:solidFill>
              </a:rPr>
              <a:t>COLOR</a:t>
            </a:r>
            <a:r>
              <a:rPr lang="en-US" sz="1600" b="1" dirty="0">
                <a:solidFill>
                  <a:srgbClr val="3333CC"/>
                </a:solidFill>
              </a:rPr>
              <a:t>		      </a:t>
            </a:r>
            <a:r>
              <a:rPr lang="en-US" sz="1600" b="1" dirty="0" smtClean="0">
                <a:solidFill>
                  <a:srgbClr val="3333CC"/>
                </a:solidFill>
              </a:rPr>
              <a:t>               30 </a:t>
            </a:r>
            <a:r>
              <a:rPr lang="en-US" sz="1600" b="1" dirty="0">
                <a:solidFill>
                  <a:srgbClr val="3333CC"/>
                </a:solidFill>
              </a:rPr>
              <a:t>Points</a:t>
            </a:r>
          </a:p>
          <a:p>
            <a:pPr marL="750888" lvl="1">
              <a:lnSpc>
                <a:spcPct val="90000"/>
              </a:lnSpc>
              <a:buClrTx/>
              <a:buFont typeface="Arial" panose="020B0604020202020204" pitchFamily="34" charset="0"/>
              <a:buChar char="•"/>
            </a:pPr>
            <a:r>
              <a:rPr lang="en-US" sz="1400" dirty="0" smtClean="0">
                <a:solidFill>
                  <a:schemeClr val="accent1"/>
                </a:solidFill>
              </a:rPr>
              <a:t>Coat color </a:t>
            </a:r>
            <a:r>
              <a:rPr lang="en-US" sz="1400" dirty="0">
                <a:solidFill>
                  <a:schemeClr val="accent1"/>
                </a:solidFill>
              </a:rPr>
              <a:t>	</a:t>
            </a:r>
            <a:r>
              <a:rPr lang="en-US" sz="1400" dirty="0" smtClean="0">
                <a:solidFill>
                  <a:schemeClr val="accent1"/>
                </a:solidFill>
              </a:rPr>
              <a:t> </a:t>
            </a:r>
            <a:r>
              <a:rPr lang="en-US" sz="1400" dirty="0" smtClean="0">
                <a:solidFill>
                  <a:schemeClr val="accent1"/>
                </a:solidFill>
              </a:rPr>
              <a:t>        </a:t>
            </a:r>
            <a:r>
              <a:rPr lang="en-US" sz="1400" dirty="0" smtClean="0">
                <a:solidFill>
                  <a:schemeClr val="accent1"/>
                </a:solidFill>
              </a:rPr>
              <a:t>20</a:t>
            </a:r>
            <a:endParaRPr lang="en-US" sz="1400" dirty="0">
              <a:solidFill>
                <a:schemeClr val="accent1"/>
              </a:solidFill>
            </a:endParaRPr>
          </a:p>
          <a:p>
            <a:pPr marL="750888" lvl="1">
              <a:lnSpc>
                <a:spcPct val="90000"/>
              </a:lnSpc>
              <a:buClrTx/>
              <a:buFont typeface="Arial" panose="020B0604020202020204" pitchFamily="34" charset="0"/>
              <a:buChar char="•"/>
            </a:pPr>
            <a:r>
              <a:rPr lang="en-US" sz="1400" dirty="0" smtClean="0">
                <a:solidFill>
                  <a:schemeClr val="accent1"/>
                </a:solidFill>
              </a:rPr>
              <a:t> Eye color          </a:t>
            </a:r>
            <a:r>
              <a:rPr lang="en-US" sz="1400" dirty="0" smtClean="0">
                <a:solidFill>
                  <a:schemeClr val="accent1"/>
                </a:solidFill>
              </a:rPr>
              <a:t>   </a:t>
            </a:r>
            <a:r>
              <a:rPr lang="en-US" sz="1400" dirty="0" smtClean="0">
                <a:solidFill>
                  <a:schemeClr val="accent1"/>
                </a:solidFill>
              </a:rPr>
              <a:t>10</a:t>
            </a:r>
          </a:p>
          <a:p>
            <a:pPr marL="0" indent="0">
              <a:lnSpc>
                <a:spcPct val="90000"/>
              </a:lnSpc>
              <a:buNone/>
            </a:pPr>
            <a:endParaRPr lang="en-US" sz="1600" dirty="0"/>
          </a:p>
          <a:p>
            <a:pPr>
              <a:lnSpc>
                <a:spcPct val="90000"/>
              </a:lnSpc>
            </a:pPr>
            <a:r>
              <a:rPr lang="en-US" sz="1600" b="1" dirty="0" smtClean="0">
                <a:solidFill>
                  <a:srgbClr val="3333CC"/>
                </a:solidFill>
              </a:rPr>
              <a:t>CONDITION and BALANCE    5 Points</a:t>
            </a:r>
            <a:endParaRPr lang="en-US" sz="1600" b="1" dirty="0">
              <a:solidFill>
                <a:srgbClr val="3333CC"/>
              </a:solidFill>
            </a:endParaRPr>
          </a:p>
        </p:txBody>
      </p:sp>
      <p:sp>
        <p:nvSpPr>
          <p:cNvPr id="4" name="Text Placeholder 3"/>
          <p:cNvSpPr>
            <a:spLocks noGrp="1"/>
          </p:cNvSpPr>
          <p:nvPr>
            <p:ph type="body" sz="half" idx="2"/>
          </p:nvPr>
        </p:nvSpPr>
        <p:spPr>
          <a:xfrm>
            <a:off x="7085012" y="1877568"/>
            <a:ext cx="4290124" cy="4803648"/>
          </a:xfrm>
        </p:spPr>
        <p:txBody>
          <a:bodyPr>
            <a:normAutofit fontScale="92500" lnSpcReduction="20000"/>
          </a:bodyPr>
          <a:lstStyle/>
          <a:p>
            <a:r>
              <a:rPr lang="en-US" b="1" dirty="0">
                <a:solidFill>
                  <a:srgbClr val="3333CC"/>
                </a:solidFill>
              </a:rPr>
              <a:t>OBJECTIONS                                        </a:t>
            </a:r>
            <a:r>
              <a:rPr lang="en-US" b="1" dirty="0" smtClean="0">
                <a:solidFill>
                  <a:srgbClr val="3333CC"/>
                </a:solidFill>
              </a:rPr>
              <a:t>DEDUCT</a:t>
            </a:r>
          </a:p>
          <a:p>
            <a:r>
              <a:rPr lang="en-US" sz="1500" dirty="0" smtClean="0"/>
              <a:t>• </a:t>
            </a:r>
            <a:r>
              <a:rPr lang="en-US" sz="1500" dirty="0" smtClean="0">
                <a:solidFill>
                  <a:srgbClr val="052F61"/>
                </a:solidFill>
              </a:rPr>
              <a:t>Exaggerated </a:t>
            </a:r>
            <a:r>
              <a:rPr lang="en-US" sz="1500" dirty="0">
                <a:solidFill>
                  <a:srgbClr val="052F61"/>
                </a:solidFill>
              </a:rPr>
              <a:t>pinch or whisker break    </a:t>
            </a:r>
            <a:r>
              <a:rPr lang="en-US" sz="1500" dirty="0" smtClean="0">
                <a:solidFill>
                  <a:srgbClr val="052F61"/>
                </a:solidFill>
              </a:rPr>
              <a:t>1-3</a:t>
            </a:r>
          </a:p>
          <a:p>
            <a:r>
              <a:rPr lang="en-US" sz="1500" dirty="0"/>
              <a:t>• </a:t>
            </a:r>
            <a:r>
              <a:rPr lang="en-US" sz="1500" dirty="0" smtClean="0">
                <a:solidFill>
                  <a:srgbClr val="052F61"/>
                </a:solidFill>
              </a:rPr>
              <a:t>Nose </a:t>
            </a:r>
            <a:r>
              <a:rPr lang="en-US" sz="1500" dirty="0">
                <a:solidFill>
                  <a:srgbClr val="052F61"/>
                </a:solidFill>
              </a:rPr>
              <a:t>break or stop                                  1-3 </a:t>
            </a:r>
            <a:endParaRPr lang="en-US" sz="1500" dirty="0" smtClean="0"/>
          </a:p>
          <a:p>
            <a:r>
              <a:rPr lang="en-US" sz="1500" dirty="0"/>
              <a:t>• </a:t>
            </a:r>
            <a:r>
              <a:rPr lang="en-US" sz="1500" dirty="0">
                <a:solidFill>
                  <a:srgbClr val="052F61"/>
                </a:solidFill>
              </a:rPr>
              <a:t>Dull eyes                                                  </a:t>
            </a:r>
            <a:r>
              <a:rPr lang="en-US" sz="1500" dirty="0" smtClean="0">
                <a:solidFill>
                  <a:srgbClr val="052F61"/>
                </a:solidFill>
              </a:rPr>
              <a:t>  1-3</a:t>
            </a:r>
          </a:p>
          <a:p>
            <a:r>
              <a:rPr lang="en-US" sz="1500" dirty="0"/>
              <a:t>• </a:t>
            </a:r>
            <a:r>
              <a:rPr lang="en-US" sz="1500" dirty="0">
                <a:solidFill>
                  <a:srgbClr val="052F61"/>
                </a:solidFill>
              </a:rPr>
              <a:t>Lusterless coat                                          1-3</a:t>
            </a:r>
            <a:r>
              <a:rPr lang="en-US" sz="1400" b="1" dirty="0">
                <a:solidFill>
                  <a:srgbClr val="0000FF"/>
                </a:solidFill>
              </a:rPr>
              <a:t/>
            </a:r>
            <a:br>
              <a:rPr lang="en-US" sz="1400" b="1" dirty="0">
                <a:solidFill>
                  <a:srgbClr val="0000FF"/>
                </a:solidFill>
              </a:rPr>
            </a:br>
            <a:endParaRPr lang="en-US" sz="1400" b="1" dirty="0" smtClean="0">
              <a:solidFill>
                <a:srgbClr val="0000FF"/>
              </a:solidFill>
            </a:endParaRPr>
          </a:p>
          <a:p>
            <a:r>
              <a:rPr lang="en-US" sz="1500" dirty="0">
                <a:solidFill>
                  <a:srgbClr val="052F61"/>
                </a:solidFill>
              </a:rPr>
              <a:t/>
            </a:r>
            <a:br>
              <a:rPr lang="en-US" sz="1500" dirty="0">
                <a:solidFill>
                  <a:srgbClr val="052F61"/>
                </a:solidFill>
              </a:rPr>
            </a:br>
            <a:r>
              <a:rPr lang="en-US" b="1" dirty="0">
                <a:solidFill>
                  <a:srgbClr val="0000FF"/>
                </a:solidFill>
              </a:rPr>
              <a:t/>
            </a:r>
            <a:br>
              <a:rPr lang="en-US" b="1" dirty="0">
                <a:solidFill>
                  <a:srgbClr val="0000FF"/>
                </a:solidFill>
              </a:rPr>
            </a:br>
            <a:r>
              <a:rPr lang="en-US" b="1" dirty="0" smtClean="0">
                <a:solidFill>
                  <a:srgbClr val="3333CC"/>
                </a:solidFill>
              </a:rPr>
              <a:t>WITHHOLDS</a:t>
            </a:r>
            <a:endParaRPr lang="en-US" dirty="0">
              <a:solidFill>
                <a:srgbClr val="3333CC"/>
              </a:solidFill>
            </a:endParaRPr>
          </a:p>
          <a:p>
            <a:r>
              <a:rPr lang="en-US" dirty="0" smtClean="0"/>
              <a:t>• Lack of green eyes at two years of age</a:t>
            </a:r>
            <a:endParaRPr lang="en-US" dirty="0"/>
          </a:p>
          <a:p>
            <a:r>
              <a:rPr lang="en-US" dirty="0"/>
              <a:t>• </a:t>
            </a:r>
            <a:r>
              <a:rPr lang="en-US" dirty="0" smtClean="0"/>
              <a:t>Nose break or stop</a:t>
            </a:r>
            <a:endParaRPr lang="en-US" dirty="0"/>
          </a:p>
          <a:p>
            <a:r>
              <a:rPr lang="en-US" dirty="0"/>
              <a:t>• </a:t>
            </a:r>
            <a:r>
              <a:rPr lang="en-US" dirty="0" smtClean="0"/>
              <a:t>Lack of undercoat</a:t>
            </a:r>
          </a:p>
          <a:p>
            <a:r>
              <a:rPr lang="en-US" dirty="0"/>
              <a:t>• </a:t>
            </a:r>
            <a:r>
              <a:rPr lang="en-US" dirty="0" smtClean="0"/>
              <a:t>All grounds for withholding awards as listed in the General Preface</a:t>
            </a:r>
          </a:p>
          <a:p>
            <a:endParaRPr lang="en-US" dirty="0"/>
          </a:p>
          <a:p>
            <a:r>
              <a:rPr lang="en-US" b="1" dirty="0" smtClean="0">
                <a:solidFill>
                  <a:srgbClr val="3333CC"/>
                </a:solidFill>
              </a:rPr>
              <a:t>RECOGNIZED COLOR</a:t>
            </a:r>
            <a:endParaRPr lang="en-US" dirty="0">
              <a:solidFill>
                <a:srgbClr val="3333CC"/>
              </a:solidFill>
            </a:endParaRPr>
          </a:p>
          <a:p>
            <a:r>
              <a:rPr lang="en-US" dirty="0"/>
              <a:t>• </a:t>
            </a:r>
            <a:r>
              <a:rPr lang="en-US" dirty="0" smtClean="0"/>
              <a:t>Blue</a:t>
            </a:r>
            <a:endParaRPr lang="en-US" dirty="0"/>
          </a:p>
          <a:p>
            <a:endParaRPr lang="en-US" dirty="0"/>
          </a:p>
          <a:p>
            <a:endParaRPr lang="en-CA" dirty="0"/>
          </a:p>
        </p:txBody>
      </p:sp>
      <p:sp>
        <p:nvSpPr>
          <p:cNvPr id="5" name="TextBox 4"/>
          <p:cNvSpPr txBox="1"/>
          <p:nvPr/>
        </p:nvSpPr>
        <p:spPr>
          <a:xfrm>
            <a:off x="684212" y="292608"/>
            <a:ext cx="10532428" cy="830997"/>
          </a:xfrm>
          <a:prstGeom prst="rect">
            <a:avLst/>
          </a:prstGeom>
          <a:noFill/>
        </p:spPr>
        <p:txBody>
          <a:bodyPr wrap="square" rtlCol="0">
            <a:spAutoFit/>
          </a:bodyPr>
          <a:lstStyle/>
          <a:p>
            <a:r>
              <a:rPr lang="en-US" sz="2400" b="1" dirty="0">
                <a:solidFill>
                  <a:srgbClr val="3333CC"/>
                </a:solidFill>
              </a:rPr>
              <a:t>GENERAL: the good show specimen has good physical condition, is firm in muscle tone, and alert.</a:t>
            </a:r>
            <a:endParaRPr lang="en-CA" sz="2400" b="1" dirty="0">
              <a:solidFill>
                <a:srgbClr val="3333CC"/>
              </a:solidFill>
            </a:endParaRPr>
          </a:p>
        </p:txBody>
      </p:sp>
    </p:spTree>
    <p:extLst>
      <p:ext uri="{BB962C8B-B14F-4D97-AF65-F5344CB8AC3E}">
        <p14:creationId xmlns:p14="http://schemas.microsoft.com/office/powerpoint/2010/main" val="177819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9184" y="121920"/>
            <a:ext cx="11862816" cy="6818715"/>
          </a:xfrm>
        </p:spPr>
        <p:txBody>
          <a:bodyPr>
            <a:normAutofit/>
          </a:bodyPr>
          <a:lstStyle/>
          <a:p>
            <a:pPr marL="0" indent="0">
              <a:buNone/>
            </a:pPr>
            <a:r>
              <a:rPr lang="en-US" sz="3200" b="1" dirty="0" smtClean="0">
                <a:solidFill>
                  <a:srgbClr val="3333CC"/>
                </a:solidFill>
              </a:rPr>
              <a:t>Thanks to Annette Wilson and Amanda Bright </a:t>
            </a:r>
            <a:r>
              <a:rPr lang="en-US" sz="3200" b="1" dirty="0">
                <a:solidFill>
                  <a:srgbClr val="3333CC"/>
                </a:solidFill>
              </a:rPr>
              <a:t>for </a:t>
            </a:r>
            <a:r>
              <a:rPr lang="en-US" sz="3200" b="1" dirty="0" smtClean="0">
                <a:solidFill>
                  <a:srgbClr val="3333CC"/>
                </a:solidFill>
              </a:rPr>
              <a:t>advising.</a:t>
            </a:r>
          </a:p>
          <a:p>
            <a:pPr marL="0" indent="0">
              <a:buNone/>
            </a:pPr>
            <a:endParaRPr lang="en-US" sz="3200" b="1" dirty="0" smtClean="0">
              <a:solidFill>
                <a:srgbClr val="3333CC"/>
              </a:solidFill>
            </a:endParaRPr>
          </a:p>
          <a:p>
            <a:pPr marL="0" indent="0">
              <a:buNone/>
            </a:pPr>
            <a:r>
              <a:rPr lang="en-US" b="1" dirty="0" smtClean="0">
                <a:solidFill>
                  <a:schemeClr val="bg1">
                    <a:lumMod val="85000"/>
                    <a:lumOff val="15000"/>
                  </a:schemeClr>
                </a:solidFill>
              </a:rPr>
              <a:t>For more information and a comparison of standards, please see the CFA and the TICA presentations</a:t>
            </a:r>
          </a:p>
          <a:p>
            <a:pPr marL="0" indent="0">
              <a:buNone/>
            </a:pPr>
            <a:endParaRPr lang="en-US" b="1" dirty="0" smtClean="0">
              <a:solidFill>
                <a:srgbClr val="3333CC"/>
              </a:solidFill>
            </a:endParaRPr>
          </a:p>
          <a:p>
            <a:pPr marL="0" indent="0">
              <a:buNone/>
            </a:pPr>
            <a:r>
              <a:rPr lang="en-CA" b="1" dirty="0">
                <a:solidFill>
                  <a:schemeClr val="accent1">
                    <a:lumMod val="50000"/>
                  </a:schemeClr>
                </a:solidFill>
              </a:rPr>
              <a:t>CCA</a:t>
            </a:r>
            <a:r>
              <a:rPr lang="en-CA" b="1" dirty="0">
                <a:solidFill>
                  <a:srgbClr val="3333CC"/>
                </a:solidFill>
              </a:rPr>
              <a:t>: </a:t>
            </a:r>
            <a:r>
              <a:rPr lang="en-CA" b="1" dirty="0" smtClean="0">
                <a:solidFill>
                  <a:srgbClr val="3333CC"/>
                </a:solidFill>
              </a:rPr>
              <a:t>silvershinerb.wixsite.com/</a:t>
            </a:r>
            <a:r>
              <a:rPr lang="en-CA" b="1" dirty="0" err="1" smtClean="0">
                <a:solidFill>
                  <a:srgbClr val="3333CC"/>
                </a:solidFill>
              </a:rPr>
              <a:t>russianblue</a:t>
            </a:r>
            <a:r>
              <a:rPr lang="en-CA" b="1" dirty="0" smtClean="0">
                <a:solidFill>
                  <a:srgbClr val="3333CC"/>
                </a:solidFill>
              </a:rPr>
              <a:t>/CCARussianBlue.pptx</a:t>
            </a:r>
          </a:p>
          <a:p>
            <a:pPr marL="0" indent="0">
              <a:buNone/>
            </a:pPr>
            <a:r>
              <a:rPr lang="en-CA" b="1" dirty="0" smtClean="0">
                <a:solidFill>
                  <a:schemeClr val="accent1">
                    <a:lumMod val="50000"/>
                  </a:schemeClr>
                </a:solidFill>
              </a:rPr>
              <a:t>CFA</a:t>
            </a:r>
            <a:r>
              <a:rPr lang="en-CA" b="1" dirty="0" smtClean="0">
                <a:solidFill>
                  <a:srgbClr val="3333CC"/>
                </a:solidFill>
              </a:rPr>
              <a:t>:  cfa.org/Portals/0/documents/judges-</a:t>
            </a:r>
            <a:r>
              <a:rPr lang="en-CA" b="1" dirty="0" err="1" smtClean="0">
                <a:solidFill>
                  <a:srgbClr val="3333CC"/>
                </a:solidFill>
              </a:rPr>
              <a:t>ce</a:t>
            </a:r>
            <a:r>
              <a:rPr lang="en-CA" b="1" dirty="0" smtClean="0">
                <a:solidFill>
                  <a:srgbClr val="3333CC"/>
                </a:solidFill>
              </a:rPr>
              <a:t>/RussianBlue.pdf</a:t>
            </a:r>
          </a:p>
          <a:p>
            <a:pPr marL="0" indent="0">
              <a:buNone/>
            </a:pPr>
            <a:r>
              <a:rPr lang="en-CA" b="1" dirty="0">
                <a:solidFill>
                  <a:schemeClr val="accent1">
                    <a:lumMod val="50000"/>
                  </a:schemeClr>
                </a:solidFill>
              </a:rPr>
              <a:t>TIKA</a:t>
            </a:r>
            <a:r>
              <a:rPr lang="en-CA" b="1" dirty="0" smtClean="0">
                <a:solidFill>
                  <a:srgbClr val="3333CC"/>
                </a:solidFill>
              </a:rPr>
              <a:t>:  russianblues.ca/</a:t>
            </a:r>
            <a:r>
              <a:rPr lang="en-CA" b="1" dirty="0" err="1" smtClean="0">
                <a:solidFill>
                  <a:srgbClr val="3333CC"/>
                </a:solidFill>
              </a:rPr>
              <a:t>TICA_Seminars</a:t>
            </a:r>
            <a:r>
              <a:rPr lang="en-CA" b="1" dirty="0" smtClean="0">
                <a:solidFill>
                  <a:srgbClr val="3333CC"/>
                </a:solidFill>
              </a:rPr>
              <a:t>/russian_blue_judges.ppt </a:t>
            </a:r>
          </a:p>
        </p:txBody>
      </p:sp>
    </p:spTree>
    <p:extLst>
      <p:ext uri="{BB962C8B-B14F-4D97-AF65-F5344CB8AC3E}">
        <p14:creationId xmlns:p14="http://schemas.microsoft.com/office/powerpoint/2010/main" val="365141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6813868" cy="707136"/>
          </a:xfrm>
        </p:spPr>
        <p:txBody>
          <a:bodyPr>
            <a:normAutofit/>
          </a:bodyPr>
          <a:lstStyle/>
          <a:p>
            <a:pPr lvl="0">
              <a:lnSpc>
                <a:spcPct val="90000"/>
              </a:lnSpc>
              <a:spcBef>
                <a:spcPct val="20000"/>
              </a:spcBef>
              <a:spcAft>
                <a:spcPts val="600"/>
              </a:spcAft>
              <a:buClr>
                <a:prstClr val="white"/>
              </a:buClr>
              <a:buSzPct val="80000"/>
            </a:pPr>
            <a:r>
              <a:rPr lang="en-US" sz="2800" b="1" cap="none" dirty="0">
                <a:ln>
                  <a:noFill/>
                </a:ln>
                <a:solidFill>
                  <a:srgbClr val="3333CC"/>
                </a:solidFill>
              </a:rPr>
              <a:t>BODY		                             15 Points</a:t>
            </a:r>
          </a:p>
        </p:txBody>
      </p:sp>
      <p:sp>
        <p:nvSpPr>
          <p:cNvPr id="3" name="Content Placeholder 2"/>
          <p:cNvSpPr>
            <a:spLocks noGrp="1"/>
          </p:cNvSpPr>
          <p:nvPr>
            <p:ph idx="1"/>
          </p:nvPr>
        </p:nvSpPr>
        <p:spPr>
          <a:xfrm>
            <a:off x="950976" y="1304544"/>
            <a:ext cx="3962400" cy="5413248"/>
          </a:xfrm>
        </p:spPr>
        <p:txBody>
          <a:bodyPr/>
          <a:lstStyle/>
          <a:p>
            <a:r>
              <a:rPr lang="en-US" b="1" dirty="0">
                <a:solidFill>
                  <a:schemeClr val="bg2">
                    <a:lumMod val="50000"/>
                  </a:schemeClr>
                </a:solidFill>
              </a:rPr>
              <a:t>Fine boned, long, firm, and muscular; lithe and graceful in outline and carriage without being tubular in appearance. </a:t>
            </a:r>
            <a:r>
              <a:rPr lang="en-US" b="1" dirty="0" smtClean="0">
                <a:solidFill>
                  <a:schemeClr val="bg2">
                    <a:lumMod val="50000"/>
                  </a:schemeClr>
                </a:solidFill>
              </a:rPr>
              <a:t>Heavier in repose due to a supple skin  and thick coat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471" y="4267200"/>
            <a:ext cx="3042403" cy="22520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059" y="1158241"/>
            <a:ext cx="3960223" cy="3261360"/>
          </a:xfrm>
          <a:prstGeom prst="rect">
            <a:avLst/>
          </a:prstGeom>
        </p:spPr>
      </p:pic>
    </p:spTree>
    <p:extLst>
      <p:ext uri="{BB962C8B-B14F-4D97-AF65-F5344CB8AC3E}">
        <p14:creationId xmlns:p14="http://schemas.microsoft.com/office/powerpoint/2010/main" val="343179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6813868" cy="707136"/>
          </a:xfrm>
        </p:spPr>
        <p:txBody>
          <a:bodyPr>
            <a:normAutofit/>
          </a:bodyPr>
          <a:lstStyle/>
          <a:p>
            <a:pPr lvl="0">
              <a:lnSpc>
                <a:spcPct val="90000"/>
              </a:lnSpc>
              <a:spcBef>
                <a:spcPct val="20000"/>
              </a:spcBef>
              <a:spcAft>
                <a:spcPts val="600"/>
              </a:spcAft>
              <a:buClr>
                <a:prstClr val="white"/>
              </a:buClr>
              <a:buSzPct val="80000"/>
            </a:pPr>
            <a:r>
              <a:rPr lang="en-US" sz="2800" b="1" cap="none" dirty="0">
                <a:ln>
                  <a:noFill/>
                </a:ln>
                <a:solidFill>
                  <a:srgbClr val="3333CC"/>
                </a:solidFill>
              </a:rPr>
              <a:t>BODY		</a:t>
            </a:r>
            <a:r>
              <a:rPr lang="en-US" sz="2800" b="1" cap="none" dirty="0" smtClean="0">
                <a:ln>
                  <a:noFill/>
                </a:ln>
                <a:solidFill>
                  <a:srgbClr val="3333CC"/>
                </a:solidFill>
              </a:rPr>
              <a:t>(continued)</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3962400" cy="5413248"/>
          </a:xfrm>
        </p:spPr>
        <p:txBody>
          <a:bodyPr/>
          <a:lstStyle/>
          <a:p>
            <a:r>
              <a:rPr lang="en-US" b="1" u="sng" dirty="0" smtClean="0">
                <a:solidFill>
                  <a:schemeClr val="bg2">
                    <a:lumMod val="50000"/>
                  </a:schemeClr>
                </a:solidFill>
              </a:rPr>
              <a:t>Legs and Feet</a:t>
            </a:r>
            <a:r>
              <a:rPr lang="en-US" b="1" dirty="0" smtClean="0">
                <a:solidFill>
                  <a:schemeClr val="bg2">
                    <a:lumMod val="50000"/>
                  </a:schemeClr>
                </a:solidFill>
              </a:rPr>
              <a:t>: </a:t>
            </a:r>
            <a:r>
              <a:rPr lang="en-US" b="1" dirty="0">
                <a:solidFill>
                  <a:schemeClr val="bg2">
                    <a:lumMod val="50000"/>
                  </a:schemeClr>
                </a:solidFill>
              </a:rPr>
              <a:t>long and fine </a:t>
            </a:r>
            <a:r>
              <a:rPr lang="en-US" b="1" dirty="0" smtClean="0">
                <a:solidFill>
                  <a:schemeClr val="bg2">
                    <a:lumMod val="50000"/>
                  </a:schemeClr>
                </a:solidFill>
              </a:rPr>
              <a:t>boned with small , neat and well rounded feet.  </a:t>
            </a:r>
          </a:p>
          <a:p>
            <a:r>
              <a:rPr lang="en-US" b="1" u="sng" dirty="0" smtClean="0">
                <a:solidFill>
                  <a:schemeClr val="bg2">
                    <a:lumMod val="50000"/>
                  </a:schemeClr>
                </a:solidFill>
              </a:rPr>
              <a:t>Tail</a:t>
            </a:r>
            <a:r>
              <a:rPr lang="en-US" b="1" dirty="0" smtClean="0">
                <a:solidFill>
                  <a:schemeClr val="bg2">
                    <a:lumMod val="50000"/>
                  </a:schemeClr>
                </a:solidFill>
              </a:rPr>
              <a:t>: long and in </a:t>
            </a:r>
            <a:r>
              <a:rPr lang="en-US" b="1" dirty="0">
                <a:solidFill>
                  <a:schemeClr val="bg2">
                    <a:lumMod val="50000"/>
                  </a:schemeClr>
                </a:solidFill>
              </a:rPr>
              <a:t>proportion to the body. </a:t>
            </a:r>
            <a:r>
              <a:rPr lang="en-US" b="1" dirty="0" smtClean="0">
                <a:solidFill>
                  <a:schemeClr val="bg2">
                    <a:lumMod val="50000"/>
                  </a:schemeClr>
                </a:solidFill>
              </a:rPr>
              <a:t>Thick at base and tapering.</a:t>
            </a:r>
            <a:endParaRPr lang="en-CA" b="1" dirty="0">
              <a:solidFill>
                <a:schemeClr val="bg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916" y="682753"/>
            <a:ext cx="3578052" cy="27282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796" y="2621280"/>
            <a:ext cx="3848928" cy="3779520"/>
          </a:xfrm>
          <a:prstGeom prst="rect">
            <a:avLst/>
          </a:prstGeom>
        </p:spPr>
      </p:pic>
    </p:spTree>
    <p:extLst>
      <p:ext uri="{BB962C8B-B14F-4D97-AF65-F5344CB8AC3E}">
        <p14:creationId xmlns:p14="http://schemas.microsoft.com/office/powerpoint/2010/main" val="49542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a:bodyPr>
          <a:lstStyle/>
          <a:p>
            <a:pPr>
              <a:lnSpc>
                <a:spcPct val="90000"/>
              </a:lnSpc>
            </a:pPr>
            <a:r>
              <a:rPr lang="en-US" sz="3200" b="1" dirty="0">
                <a:solidFill>
                  <a:srgbClr val="3333CC"/>
                </a:solidFill>
              </a:rPr>
              <a:t>HEAD                                       </a:t>
            </a:r>
            <a:r>
              <a:rPr lang="en-US" sz="3200" b="1" cap="none" dirty="0">
                <a:ln>
                  <a:noFill/>
                </a:ln>
                <a:solidFill>
                  <a:srgbClr val="3333CC"/>
                </a:solidFill>
              </a:rPr>
              <a:t> </a:t>
            </a:r>
            <a:r>
              <a:rPr lang="en-US" sz="3200" b="1" cap="none" dirty="0" smtClean="0">
                <a:ln>
                  <a:noFill/>
                </a:ln>
                <a:solidFill>
                  <a:srgbClr val="3333CC"/>
                </a:solidFill>
              </a:rPr>
              <a:t>25 </a:t>
            </a:r>
            <a:r>
              <a:rPr lang="en-US" sz="3200" b="1" cap="none" dirty="0">
                <a:ln>
                  <a:noFill/>
                </a:ln>
                <a:solidFill>
                  <a:srgbClr val="3333CC"/>
                </a:solidFill>
              </a:rPr>
              <a:t>Points</a:t>
            </a:r>
            <a:r>
              <a:rPr lang="en-US" sz="2800" dirty="0">
                <a:solidFill>
                  <a:schemeClr val="accent1"/>
                </a:solidFill>
              </a:rPr>
              <a:t>	</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3962400" cy="5413248"/>
          </a:xfrm>
        </p:spPr>
        <p:txBody>
          <a:bodyPr/>
          <a:lstStyle/>
          <a:p>
            <a:r>
              <a:rPr lang="en-US" b="1" u="sng" dirty="0">
                <a:solidFill>
                  <a:schemeClr val="accent1">
                    <a:lumMod val="75000"/>
                  </a:schemeClr>
                </a:solidFill>
              </a:rPr>
              <a:t>Full </a:t>
            </a:r>
            <a:r>
              <a:rPr lang="en-US" b="1" u="sng" dirty="0" smtClean="0">
                <a:solidFill>
                  <a:schemeClr val="accent1">
                    <a:lumMod val="75000"/>
                  </a:schemeClr>
                </a:solidFill>
              </a:rPr>
              <a:t>face: </a:t>
            </a:r>
            <a:r>
              <a:rPr lang="en-US" b="1" dirty="0" smtClean="0">
                <a:solidFill>
                  <a:schemeClr val="bg2">
                    <a:lumMod val="50000"/>
                  </a:schemeClr>
                </a:solidFill>
              </a:rPr>
              <a:t>Medium </a:t>
            </a:r>
            <a:r>
              <a:rPr lang="en-US" b="1" dirty="0">
                <a:solidFill>
                  <a:schemeClr val="bg2">
                    <a:lumMod val="50000"/>
                  </a:schemeClr>
                </a:solidFill>
              </a:rPr>
              <a:t>wedge. Muzzle is blunt and forms part of total wedge without exaggerated pinch or whisker break. Face is broad across eyes due to wide eye set and thick fur at side of head</a:t>
            </a:r>
            <a:r>
              <a:rPr lang="en-US" b="1" dirty="0" smtClean="0">
                <a:solidFill>
                  <a:schemeClr val="bg2">
                    <a:lumMod val="50000"/>
                  </a:schemeClr>
                </a:solidFill>
              </a:rPr>
              <a:t>.  </a:t>
            </a:r>
          </a:p>
          <a:p>
            <a:r>
              <a:rPr lang="en-US" b="1" u="sng" dirty="0" smtClean="0">
                <a:solidFill>
                  <a:schemeClr val="accent1">
                    <a:lumMod val="75000"/>
                  </a:schemeClr>
                </a:solidFill>
              </a:rPr>
              <a:t>Profile:  </a:t>
            </a:r>
            <a:r>
              <a:rPr lang="en-US" b="1" dirty="0">
                <a:solidFill>
                  <a:schemeClr val="bg2">
                    <a:lumMod val="50000"/>
                  </a:schemeClr>
                </a:solidFill>
              </a:rPr>
              <a:t>Top of </a:t>
            </a:r>
            <a:r>
              <a:rPr lang="en-US" b="1" dirty="0" smtClean="0">
                <a:solidFill>
                  <a:schemeClr val="bg2">
                    <a:lumMod val="50000"/>
                  </a:schemeClr>
                </a:solidFill>
              </a:rPr>
              <a:t>skull </a:t>
            </a:r>
            <a:r>
              <a:rPr lang="en-US" b="1" dirty="0">
                <a:solidFill>
                  <a:schemeClr val="bg2">
                    <a:lumMod val="50000"/>
                  </a:schemeClr>
                </a:solidFill>
              </a:rPr>
              <a:t>flat and long, gently descending to slightly below eyes and continuing at a downward angle in a straight line to tip of nose. No nose break or stop. High </a:t>
            </a:r>
            <a:r>
              <a:rPr lang="en-US" b="1" dirty="0" smtClean="0">
                <a:solidFill>
                  <a:schemeClr val="bg2">
                    <a:lumMod val="50000"/>
                  </a:schemeClr>
                </a:solidFill>
              </a:rPr>
              <a:t>forehead.</a:t>
            </a:r>
          </a:p>
          <a:p>
            <a:pPr marL="0" indent="0">
              <a:buNone/>
            </a:pPr>
            <a:endParaRPr lang="en-CA"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88" y="1158241"/>
            <a:ext cx="2103120" cy="31546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306" y="1045464"/>
            <a:ext cx="2857500" cy="36221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376" y="4531977"/>
            <a:ext cx="2075688" cy="2326023"/>
          </a:xfrm>
          <a:prstGeom prst="rect">
            <a:avLst/>
          </a:prstGeom>
        </p:spPr>
      </p:pic>
      <p:pic>
        <p:nvPicPr>
          <p:cNvPr id="9" name="Picture 8"/>
          <p:cNvPicPr>
            <a:picLocks noChangeAspect="1"/>
          </p:cNvPicPr>
          <p:nvPr/>
        </p:nvPicPr>
        <p:blipFill>
          <a:blip r:embed="rId5"/>
          <a:stretch>
            <a:fillRect/>
          </a:stretch>
        </p:blipFill>
        <p:spPr>
          <a:xfrm>
            <a:off x="7088506" y="4815839"/>
            <a:ext cx="2336852" cy="21465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524800" y="4667647"/>
            <a:ext cx="2125114" cy="2190353"/>
          </a:xfrm>
          <a:prstGeom prst="rect">
            <a:avLst/>
          </a:prstGeom>
        </p:spPr>
      </p:pic>
      <p:sp>
        <p:nvSpPr>
          <p:cNvPr id="4" name="TextBox 3"/>
          <p:cNvSpPr txBox="1"/>
          <p:nvPr/>
        </p:nvSpPr>
        <p:spPr>
          <a:xfrm>
            <a:off x="3622090" y="6409678"/>
            <a:ext cx="167794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sz="1600" b="1" dirty="0">
                <a:solidFill>
                  <a:schemeClr val="bg1"/>
                </a:solidFill>
              </a:rPr>
              <a:t>No nose break or stop</a:t>
            </a:r>
            <a:endParaRPr lang="en-CA" sz="1600" b="1" dirty="0">
              <a:solidFill>
                <a:schemeClr val="bg1"/>
              </a:solidFill>
            </a:endParaRPr>
          </a:p>
        </p:txBody>
      </p:sp>
    </p:spTree>
    <p:extLst>
      <p:ext uri="{BB962C8B-B14F-4D97-AF65-F5344CB8AC3E}">
        <p14:creationId xmlns:p14="http://schemas.microsoft.com/office/powerpoint/2010/main" val="346915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fontScale="90000"/>
          </a:bodyPr>
          <a:lstStyle/>
          <a:p>
            <a:pPr>
              <a:lnSpc>
                <a:spcPct val="90000"/>
              </a:lnSpc>
            </a:pPr>
            <a:r>
              <a:rPr lang="en-US" sz="3200" b="1" dirty="0">
                <a:solidFill>
                  <a:srgbClr val="3333CC"/>
                </a:solidFill>
              </a:rPr>
              <a:t>HEAD                                       </a:t>
            </a:r>
            <a:r>
              <a:rPr lang="en-US" sz="3200" b="1" cap="none" dirty="0">
                <a:ln>
                  <a:noFill/>
                </a:ln>
                <a:solidFill>
                  <a:srgbClr val="3333CC"/>
                </a:solidFill>
              </a:rPr>
              <a:t> (continued)</a:t>
            </a:r>
            <a:r>
              <a:rPr lang="en-US" sz="2800" dirty="0">
                <a:solidFill>
                  <a:schemeClr val="accent1"/>
                </a:solidFill>
              </a:rPr>
              <a:t>	</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3962400" cy="5413248"/>
          </a:xfrm>
        </p:spPr>
        <p:txBody>
          <a:bodyPr/>
          <a:lstStyle/>
          <a:p>
            <a:r>
              <a:rPr lang="en-US" b="1" u="sng" dirty="0" smtClean="0">
                <a:solidFill>
                  <a:schemeClr val="bg2">
                    <a:lumMod val="50000"/>
                  </a:schemeClr>
                </a:solidFill>
              </a:rPr>
              <a:t>Ears</a:t>
            </a:r>
            <a:r>
              <a:rPr lang="en-US" b="1" dirty="0" smtClean="0">
                <a:solidFill>
                  <a:schemeClr val="bg2">
                    <a:lumMod val="50000"/>
                  </a:schemeClr>
                </a:solidFill>
              </a:rPr>
              <a:t>: Rather </a:t>
            </a:r>
            <a:r>
              <a:rPr lang="en-US" b="1" dirty="0">
                <a:solidFill>
                  <a:schemeClr val="bg2">
                    <a:lumMod val="50000"/>
                  </a:schemeClr>
                </a:solidFill>
              </a:rPr>
              <a:t>large and wide at base. Tips are more pointed than rounded. Skin on ears is thin and translucent with little inside furnishings. Outside of ear scantily covered with short, very fine hair, with leather showing through. Set far apart as much on the side of the head as on the top of head</a:t>
            </a:r>
            <a:r>
              <a:rPr lang="en-US" b="1" dirty="0" smtClean="0">
                <a:solidFill>
                  <a:schemeClr val="bg2">
                    <a:lumMod val="50000"/>
                  </a:schemeClr>
                </a:solidFill>
              </a:rPr>
              <a:t>.</a:t>
            </a:r>
          </a:p>
          <a:p>
            <a:r>
              <a:rPr lang="en-US" b="1" u="sng" dirty="0" smtClean="0">
                <a:solidFill>
                  <a:schemeClr val="bg2">
                    <a:lumMod val="50000"/>
                  </a:schemeClr>
                </a:solidFill>
              </a:rPr>
              <a:t>Eyes</a:t>
            </a:r>
            <a:r>
              <a:rPr lang="en-US" b="1" dirty="0" smtClean="0">
                <a:solidFill>
                  <a:schemeClr val="bg2">
                    <a:lumMod val="50000"/>
                  </a:schemeClr>
                </a:solidFill>
              </a:rPr>
              <a:t>: </a:t>
            </a:r>
            <a:r>
              <a:rPr lang="en-US" b="1" dirty="0">
                <a:solidFill>
                  <a:schemeClr val="bg2">
                    <a:lumMod val="50000"/>
                  </a:schemeClr>
                </a:solidFill>
              </a:rPr>
              <a:t>Almost round but oval enough to show slight oriental slant. Set at least 1 1/2 eye widths apart</a:t>
            </a:r>
            <a:r>
              <a:rPr lang="en-US" b="1" dirty="0"/>
              <a:t>.</a:t>
            </a:r>
            <a:endParaRPr lang="en-CA" b="1" dirty="0"/>
          </a:p>
          <a:p>
            <a:endParaRPr lang="en-US" b="1" dirty="0" smtClean="0">
              <a:solidFill>
                <a:schemeClr val="bg2">
                  <a:lumMod val="50000"/>
                </a:schemeClr>
              </a:solidFill>
            </a:endParaRPr>
          </a:p>
          <a:p>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003" y="1252749"/>
            <a:ext cx="3578052" cy="27282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322" y="4226714"/>
            <a:ext cx="2115820" cy="22093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791" y="1245679"/>
            <a:ext cx="2540793" cy="27654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6669" y="4215688"/>
            <a:ext cx="1991360" cy="2231390"/>
          </a:xfrm>
          <a:prstGeom prst="rect">
            <a:avLst/>
          </a:prstGeom>
        </p:spPr>
      </p:pic>
      <p:sp>
        <p:nvSpPr>
          <p:cNvPr id="9" name="TextBox 8"/>
          <p:cNvSpPr txBox="1"/>
          <p:nvPr/>
        </p:nvSpPr>
        <p:spPr>
          <a:xfrm>
            <a:off x="10326624" y="3706368"/>
            <a:ext cx="165946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a:solidFill>
                  <a:schemeClr val="bg1">
                    <a:lumMod val="95000"/>
                    <a:lumOff val="5000"/>
                  </a:schemeClr>
                </a:solidFill>
              </a:rPr>
              <a:t>Ears narrow at </a:t>
            </a:r>
            <a:r>
              <a:rPr lang="en-US" sz="1600" b="1" dirty="0" smtClean="0">
                <a:solidFill>
                  <a:schemeClr val="bg1">
                    <a:lumMod val="95000"/>
                    <a:lumOff val="5000"/>
                  </a:schemeClr>
                </a:solidFill>
              </a:rPr>
              <a:t>base; Eyes are too pointed</a:t>
            </a:r>
            <a:endParaRPr lang="en-CA" sz="1600" b="1" dirty="0">
              <a:solidFill>
                <a:schemeClr val="bg1">
                  <a:lumMod val="95000"/>
                  <a:lumOff val="5000"/>
                </a:schemeClr>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0435" y="4505992"/>
            <a:ext cx="1712357" cy="1747883"/>
          </a:xfrm>
          <a:prstGeom prst="rect">
            <a:avLst/>
          </a:prstGeom>
        </p:spPr>
      </p:pic>
      <p:sp>
        <p:nvSpPr>
          <p:cNvPr id="11" name="TextBox 10"/>
          <p:cNvSpPr txBox="1"/>
          <p:nvPr/>
        </p:nvSpPr>
        <p:spPr>
          <a:xfrm>
            <a:off x="10668000" y="6302293"/>
            <a:ext cx="1524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CA" sz="1600" b="1" dirty="0" smtClean="0">
                <a:solidFill>
                  <a:schemeClr val="bg1"/>
                </a:solidFill>
              </a:rPr>
              <a:t>Oval e</a:t>
            </a:r>
            <a:r>
              <a:rPr lang="en-CA" sz="1600" b="1" dirty="0" smtClean="0">
                <a:solidFill>
                  <a:schemeClr val="bg1"/>
                </a:solidFill>
              </a:rPr>
              <a:t>ye shape</a:t>
            </a:r>
            <a:r>
              <a:rPr lang="en-CA" sz="1600" b="1" u="sng" dirty="0" smtClean="0">
                <a:solidFill>
                  <a:schemeClr val="bg1"/>
                </a:solidFill>
              </a:rPr>
              <a:t>; </a:t>
            </a:r>
            <a:r>
              <a:rPr lang="en-CA" sz="1600" b="1" dirty="0" smtClean="0">
                <a:solidFill>
                  <a:schemeClr val="bg1"/>
                </a:solidFill>
              </a:rPr>
              <a:t>Ears are </a:t>
            </a:r>
            <a:r>
              <a:rPr lang="en-CA" sz="1600" b="1" dirty="0" smtClean="0">
                <a:solidFill>
                  <a:schemeClr val="bg1"/>
                </a:solidFill>
              </a:rPr>
              <a:t>too</a:t>
            </a:r>
            <a:r>
              <a:rPr lang="en-CA" sz="1600" b="1" dirty="0">
                <a:solidFill>
                  <a:schemeClr val="bg1"/>
                </a:solidFill>
              </a:rPr>
              <a:t> </a:t>
            </a:r>
            <a:r>
              <a:rPr lang="en-CA" sz="1600" b="1" dirty="0" smtClean="0">
                <a:solidFill>
                  <a:schemeClr val="bg1"/>
                </a:solidFill>
              </a:rPr>
              <a:t>high</a:t>
            </a:r>
            <a:endParaRPr lang="en-CA" sz="1600" b="1" dirty="0">
              <a:solidFill>
                <a:schemeClr val="bg1"/>
              </a:solidFill>
            </a:endParaRPr>
          </a:p>
        </p:txBody>
      </p:sp>
      <p:sp>
        <p:nvSpPr>
          <p:cNvPr id="5" name="TextBox 4"/>
          <p:cNvSpPr txBox="1"/>
          <p:nvPr/>
        </p:nvSpPr>
        <p:spPr>
          <a:xfrm>
            <a:off x="7716644" y="6436051"/>
            <a:ext cx="193049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a:solidFill>
                  <a:schemeClr val="bg1"/>
                </a:solidFill>
              </a:rPr>
              <a:t>B</a:t>
            </a:r>
            <a:r>
              <a:rPr lang="en-US" sz="1600" b="1" dirty="0" smtClean="0">
                <a:solidFill>
                  <a:schemeClr val="bg1"/>
                </a:solidFill>
              </a:rPr>
              <a:t>ottom </a:t>
            </a:r>
            <a:r>
              <a:rPr lang="en-US" sz="1600" b="1" dirty="0">
                <a:solidFill>
                  <a:schemeClr val="bg1"/>
                </a:solidFill>
              </a:rPr>
              <a:t>line of the ear is longer than </a:t>
            </a:r>
            <a:r>
              <a:rPr lang="en-US" sz="1600" b="1" dirty="0" smtClean="0">
                <a:solidFill>
                  <a:schemeClr val="bg1"/>
                </a:solidFill>
              </a:rPr>
              <a:t>top line</a:t>
            </a:r>
            <a:endParaRPr lang="en-CA" sz="1600" b="1" dirty="0">
              <a:solidFill>
                <a:schemeClr val="bg1"/>
              </a:solidFill>
            </a:endParaRPr>
          </a:p>
        </p:txBody>
      </p:sp>
    </p:spTree>
    <p:extLst>
      <p:ext uri="{BB962C8B-B14F-4D97-AF65-F5344CB8AC3E}">
        <p14:creationId xmlns:p14="http://schemas.microsoft.com/office/powerpoint/2010/main" val="94473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a:bodyPr>
          <a:lstStyle/>
          <a:p>
            <a:pPr>
              <a:lnSpc>
                <a:spcPct val="90000"/>
              </a:lnSpc>
            </a:pPr>
            <a:r>
              <a:rPr lang="en-US" sz="2800" b="1" dirty="0">
                <a:solidFill>
                  <a:srgbClr val="3333CC"/>
                </a:solidFill>
              </a:rPr>
              <a:t>COAT TEXTURE/LENGTH </a:t>
            </a:r>
            <a:r>
              <a:rPr lang="en-US" sz="2800" b="1" dirty="0" smtClean="0">
                <a:solidFill>
                  <a:srgbClr val="3333CC"/>
                </a:solidFill>
              </a:rPr>
              <a:t>                        25 </a:t>
            </a:r>
            <a:r>
              <a:rPr lang="en-US" sz="2800" b="1" cap="none" dirty="0" smtClean="0">
                <a:ln>
                  <a:noFill/>
                </a:ln>
                <a:solidFill>
                  <a:srgbClr val="3333CC"/>
                </a:solidFill>
              </a:rPr>
              <a:t>Points</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3962400" cy="5413248"/>
          </a:xfrm>
        </p:spPr>
        <p:txBody>
          <a:bodyPr/>
          <a:lstStyle/>
          <a:p>
            <a:r>
              <a:rPr lang="en-US" b="1" dirty="0" smtClean="0">
                <a:solidFill>
                  <a:schemeClr val="bg2">
                    <a:lumMod val="50000"/>
                  </a:schemeClr>
                </a:solidFill>
              </a:rPr>
              <a:t> </a:t>
            </a:r>
            <a:r>
              <a:rPr lang="en-US" b="1" dirty="0">
                <a:solidFill>
                  <a:schemeClr val="bg2">
                    <a:lumMod val="50000"/>
                  </a:schemeClr>
                </a:solidFill>
              </a:rPr>
              <a:t>Double coat. Short, dense, fine and plush-like. It stands out from body due to thick undercoat (this may be felt best by stroking the head).</a:t>
            </a:r>
            <a:endParaRPr lang="en-CA" dirty="0">
              <a:solidFill>
                <a:schemeClr val="bg2">
                  <a:lumMod val="50000"/>
                </a:schemeClr>
              </a:solidFill>
            </a:endParaRPr>
          </a:p>
          <a:p>
            <a:endParaRPr lang="en-US" b="1" dirty="0" smtClean="0">
              <a:solidFill>
                <a:schemeClr val="bg2">
                  <a:lumMod val="50000"/>
                </a:schemeClr>
              </a:solidFill>
            </a:endParaRPr>
          </a:p>
          <a:p>
            <a:endParaRPr lang="en-CA"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666" y="1867776"/>
            <a:ext cx="4797300" cy="3722256"/>
          </a:xfrm>
          <a:prstGeom prst="rect">
            <a:avLst/>
          </a:prstGeom>
        </p:spPr>
      </p:pic>
    </p:spTree>
    <p:extLst>
      <p:ext uri="{BB962C8B-B14F-4D97-AF65-F5344CB8AC3E}">
        <p14:creationId xmlns:p14="http://schemas.microsoft.com/office/powerpoint/2010/main" val="187307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a:bodyPr>
          <a:lstStyle/>
          <a:p>
            <a:pPr>
              <a:lnSpc>
                <a:spcPct val="90000"/>
              </a:lnSpc>
            </a:pPr>
            <a:r>
              <a:rPr lang="en-US" sz="2800" b="1" dirty="0">
                <a:solidFill>
                  <a:srgbClr val="3333CC"/>
                </a:solidFill>
              </a:rPr>
              <a:t>COLOUR</a:t>
            </a:r>
            <a:r>
              <a:rPr lang="en-US" sz="2800" b="1" dirty="0" smtClean="0">
                <a:solidFill>
                  <a:srgbClr val="3333CC"/>
                </a:solidFill>
              </a:rPr>
              <a:t>                         30 </a:t>
            </a:r>
            <a:r>
              <a:rPr lang="en-US" sz="2800" b="1" cap="none" dirty="0" smtClean="0">
                <a:ln>
                  <a:noFill/>
                </a:ln>
                <a:solidFill>
                  <a:srgbClr val="3333CC"/>
                </a:solidFill>
              </a:rPr>
              <a:t>Points</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3962400" cy="5413248"/>
          </a:xfrm>
        </p:spPr>
        <p:txBody>
          <a:bodyPr/>
          <a:lstStyle/>
          <a:p>
            <a:r>
              <a:rPr lang="en-US" b="1" dirty="0" smtClean="0">
                <a:solidFill>
                  <a:schemeClr val="bg2">
                    <a:lumMod val="50000"/>
                  </a:schemeClr>
                </a:solidFill>
              </a:rPr>
              <a:t> </a:t>
            </a:r>
            <a:r>
              <a:rPr lang="en-US" b="1" u="sng" dirty="0" smtClean="0">
                <a:solidFill>
                  <a:schemeClr val="bg2">
                    <a:lumMod val="50000"/>
                  </a:schemeClr>
                </a:solidFill>
              </a:rPr>
              <a:t>Coat Color</a:t>
            </a:r>
            <a:r>
              <a:rPr lang="en-US" b="1" dirty="0">
                <a:solidFill>
                  <a:schemeClr val="bg2">
                    <a:lumMod val="50000"/>
                  </a:schemeClr>
                </a:solidFill>
              </a:rPr>
              <a:t>:</a:t>
            </a:r>
            <a:r>
              <a:rPr lang="en-US" b="1" dirty="0" smtClean="0">
                <a:solidFill>
                  <a:schemeClr val="bg2">
                    <a:lumMod val="50000"/>
                  </a:schemeClr>
                </a:solidFill>
              </a:rPr>
              <a:t> </a:t>
            </a:r>
            <a:r>
              <a:rPr lang="en-US" b="1" dirty="0">
                <a:solidFill>
                  <a:schemeClr val="bg2">
                    <a:lumMod val="50000"/>
                  </a:schemeClr>
                </a:solidFill>
              </a:rPr>
              <a:t>Even bright blue throughout. Lighter shades preferred. Guard hairs distinctly silver-tipped giving a silvery sheen or lustrous appearance. Nose leather slate grey. Paw pads lavender pink or mauve.</a:t>
            </a:r>
            <a:endParaRPr lang="en-CA" b="1" dirty="0">
              <a:solidFill>
                <a:schemeClr val="bg2">
                  <a:lumMod val="50000"/>
                </a:schemeClr>
              </a:solidFill>
            </a:endParaRPr>
          </a:p>
          <a:p>
            <a:r>
              <a:rPr lang="en-US" b="1" u="sng" dirty="0" smtClean="0">
                <a:solidFill>
                  <a:schemeClr val="bg2">
                    <a:lumMod val="50000"/>
                  </a:schemeClr>
                </a:solidFill>
              </a:rPr>
              <a:t>Eye Color</a:t>
            </a:r>
            <a:r>
              <a:rPr lang="en-US" b="1" dirty="0" smtClean="0">
                <a:solidFill>
                  <a:schemeClr val="bg2">
                    <a:lumMod val="50000"/>
                  </a:schemeClr>
                </a:solidFill>
              </a:rPr>
              <a:t>: Emerald </a:t>
            </a:r>
            <a:r>
              <a:rPr lang="en-US" b="1" dirty="0">
                <a:solidFill>
                  <a:schemeClr val="bg2">
                    <a:lumMod val="50000"/>
                  </a:schemeClr>
                </a:solidFill>
              </a:rPr>
              <a:t>green. Deep, even and brilliant. Kittens and adolescents have yellow eyes but by age of four months a green ring must be around each pupil</a:t>
            </a:r>
            <a:r>
              <a:rPr lang="en-US" b="1" dirty="0" smtClean="0">
                <a:solidFill>
                  <a:schemeClr val="bg2">
                    <a:lumMod val="50000"/>
                  </a:schemeClr>
                </a:solidFill>
              </a:rPr>
              <a:t>.</a:t>
            </a:r>
            <a:endParaRPr lang="en-CA" b="1" dirty="0">
              <a:solidFill>
                <a:schemeClr val="bg2">
                  <a:lumMod val="50000"/>
                </a:schemeClr>
              </a:solidFill>
            </a:endParaRPr>
          </a:p>
          <a:p>
            <a:endParaRPr lang="en-US" b="1" dirty="0" smtClean="0">
              <a:solidFill>
                <a:schemeClr val="bg2">
                  <a:lumMod val="50000"/>
                </a:schemeClr>
              </a:solidFill>
            </a:endParaRPr>
          </a:p>
          <a:p>
            <a:endParaRPr lang="en-CA"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44" y="1158241"/>
            <a:ext cx="2841156" cy="31394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68" y="1501176"/>
            <a:ext cx="3412720" cy="5119080"/>
          </a:xfrm>
          <a:prstGeom prst="rect">
            <a:avLst/>
          </a:prstGeom>
        </p:spPr>
      </p:pic>
    </p:spTree>
    <p:extLst>
      <p:ext uri="{BB962C8B-B14F-4D97-AF65-F5344CB8AC3E}">
        <p14:creationId xmlns:p14="http://schemas.microsoft.com/office/powerpoint/2010/main" val="309871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4" y="451105"/>
            <a:ext cx="8313484" cy="707136"/>
          </a:xfrm>
        </p:spPr>
        <p:txBody>
          <a:bodyPr>
            <a:normAutofit/>
          </a:bodyPr>
          <a:lstStyle/>
          <a:p>
            <a:pPr>
              <a:lnSpc>
                <a:spcPct val="90000"/>
              </a:lnSpc>
            </a:pPr>
            <a:r>
              <a:rPr lang="en-US" sz="2800" b="1" dirty="0" smtClean="0">
                <a:solidFill>
                  <a:srgbClr val="3333CC"/>
                </a:solidFill>
              </a:rPr>
              <a:t>CONDITION </a:t>
            </a:r>
            <a:r>
              <a:rPr lang="en-US" sz="2800" b="1" dirty="0">
                <a:solidFill>
                  <a:srgbClr val="3333CC"/>
                </a:solidFill>
              </a:rPr>
              <a:t>&amp; BALANCE</a:t>
            </a:r>
            <a:r>
              <a:rPr lang="en-US" sz="2800" b="1" dirty="0" smtClean="0">
                <a:solidFill>
                  <a:srgbClr val="3333CC"/>
                </a:solidFill>
              </a:rPr>
              <a:t>                         5 </a:t>
            </a:r>
            <a:r>
              <a:rPr lang="en-US" sz="2800" b="1" cap="none" dirty="0" smtClean="0">
                <a:ln>
                  <a:noFill/>
                </a:ln>
                <a:solidFill>
                  <a:srgbClr val="3333CC"/>
                </a:solidFill>
              </a:rPr>
              <a:t>Points</a:t>
            </a:r>
            <a:endParaRPr lang="en-US" sz="2800" b="1" cap="none" dirty="0">
              <a:ln>
                <a:noFill/>
              </a:ln>
              <a:solidFill>
                <a:srgbClr val="3333CC"/>
              </a:solidFill>
            </a:endParaRPr>
          </a:p>
        </p:txBody>
      </p:sp>
      <p:sp>
        <p:nvSpPr>
          <p:cNvPr id="3" name="Content Placeholder 2"/>
          <p:cNvSpPr>
            <a:spLocks noGrp="1"/>
          </p:cNvSpPr>
          <p:nvPr>
            <p:ph idx="1"/>
          </p:nvPr>
        </p:nvSpPr>
        <p:spPr>
          <a:xfrm>
            <a:off x="950976" y="1304544"/>
            <a:ext cx="3962400" cy="5413248"/>
          </a:xfrm>
        </p:spPr>
        <p:txBody>
          <a:bodyPr/>
          <a:lstStyle/>
          <a:p>
            <a:r>
              <a:rPr lang="en-US" b="1" dirty="0" smtClean="0">
                <a:solidFill>
                  <a:schemeClr val="bg2">
                    <a:lumMod val="50000"/>
                  </a:schemeClr>
                </a:solidFill>
              </a:rPr>
              <a:t>Musculature </a:t>
            </a:r>
            <a:r>
              <a:rPr lang="en-US" b="1" dirty="0">
                <a:solidFill>
                  <a:schemeClr val="bg2">
                    <a:lumMod val="50000"/>
                  </a:schemeClr>
                </a:solidFill>
              </a:rPr>
              <a:t>to be firm and well toned. Proper proportions and balance are more important than exact size</a:t>
            </a:r>
            <a:r>
              <a:rPr lang="en-US" b="1" dirty="0"/>
              <a:t>.</a:t>
            </a:r>
            <a:endParaRPr lang="en-CA" dirty="0"/>
          </a:p>
          <a:p>
            <a:endParaRPr lang="en-CA" b="1" dirty="0"/>
          </a:p>
        </p:txBody>
      </p:sp>
    </p:spTree>
    <p:extLst>
      <p:ext uri="{BB962C8B-B14F-4D97-AF65-F5344CB8AC3E}">
        <p14:creationId xmlns:p14="http://schemas.microsoft.com/office/powerpoint/2010/main" val="239491669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1641</TotalTime>
  <Words>627</Words>
  <Application>Microsoft Office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Courier New</vt:lpstr>
      <vt:lpstr>Wingdings</vt:lpstr>
      <vt:lpstr>Wingdings 3</vt:lpstr>
      <vt:lpstr>Slice</vt:lpstr>
      <vt:lpstr>The Russian Blue</vt:lpstr>
      <vt:lpstr> </vt:lpstr>
      <vt:lpstr>BODY                               15 Points</vt:lpstr>
      <vt:lpstr>BODY  (continued)</vt:lpstr>
      <vt:lpstr>HEAD                                        25 Points </vt:lpstr>
      <vt:lpstr>HEAD                                        (continued) </vt:lpstr>
      <vt:lpstr>COAT TEXTURE/LENGTH                         25 Points</vt:lpstr>
      <vt:lpstr>COLOUR                         30 Points</vt:lpstr>
      <vt:lpstr>CONDITION &amp; BALANCE                         5 Points</vt:lpstr>
      <vt:lpstr>OBJECTIONS</vt:lpstr>
      <vt:lpstr>Handling</vt:lpstr>
      <vt:lpstr>THANK YOU for your interest and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Russian Blue</dc:title>
  <dc:creator>Yulia</dc:creator>
  <cp:lastModifiedBy>Yulia</cp:lastModifiedBy>
  <cp:revision>44</cp:revision>
  <dcterms:created xsi:type="dcterms:W3CDTF">2018-06-11T17:53:43Z</dcterms:created>
  <dcterms:modified xsi:type="dcterms:W3CDTF">2018-06-19T02:29:21Z</dcterms:modified>
</cp:coreProperties>
</file>